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333"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6"/>
    <p:restoredTop sz="85106"/>
  </p:normalViewPr>
  <p:slideViewPr>
    <p:cSldViewPr snapToGrid="0" snapToObjects="1">
      <p:cViewPr>
        <p:scale>
          <a:sx n="131" d="100"/>
          <a:sy n="131" d="100"/>
        </p:scale>
        <p:origin x="144" y="-9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image" Target="../media/image6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87267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26723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82791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412423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5711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80138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895246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github.com/Vowles-Data-Scientist/IBM_Data_Science_Professional_Certificate/blob/main/Applied%20Data%20Science%20Capstone/Data%20Visualization%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Interactive%20Dahboard%20with%20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github.com/Vowles-Data-Scientist/IBM_Data_Science_Professional_Certificate/blob/main/Applied%20Data%20Science%20Capstone/Machine%20Learning%20Prediction%20Lab.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coursera.org/learn/applied-data-science-capstone/home/week/1" TargetMode="External"/><Relationship Id="rId4" Type="http://schemas.openxmlformats.org/officeDocument/2006/relationships/hyperlink" Target="https://github.com/Vowles-Data-Scientist/IBM_Data_Science_Professional_Certificat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hyperlink" Target="https://github.com/Vowles-Data-Scientist/IBM_Data_Science_Professional_Certificate/blob/main/Applied%20Data%20Science%20Capstone/Data%20Collection%20API%20Lab.ipynb" TargetMode="External"/><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hyperlink" Target="https://github.com/Vowles-Data-Scientist/IBM_Data_Science_Professional_Certificate/blob/main/Applied%20Data%20Science%20Capstone/Data%20Collection%20with%20Web%20Scraping.ipynb"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308323"/>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Jonathan Vowles	</a:t>
            </a:r>
          </a:p>
          <a:p>
            <a:r>
              <a:rPr lang="en-US" dirty="0">
                <a:solidFill>
                  <a:schemeClr val="bg2"/>
                </a:solidFill>
                <a:latin typeface="Abadi" panose="020B0604020104020204" pitchFamily="34" charset="0"/>
                <a:ea typeface="SF Pro" pitchFamily="2" charset="0"/>
                <a:cs typeface="SF Pro" pitchFamily="2" charset="0"/>
              </a:rPr>
              <a:t>18 May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7EEED743-9CC8-4555-2572-E7C7B97655C8}"/>
              </a:ext>
            </a:extLst>
          </p:cNvPr>
          <p:cNvSpPr txBox="1"/>
          <p:nvPr/>
        </p:nvSpPr>
        <p:spPr>
          <a:xfrm>
            <a:off x="889820" y="4444445"/>
            <a:ext cx="4045251" cy="400110"/>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IBM Data Science Capstone Project</a:t>
            </a:r>
            <a:endParaRPr lang="en-US" sz="2000"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b="1" dirty="0"/>
              <a:t>There are several different cases where the booster did not land successfully.  Other times, a landing was attempted but failed due to an accident.  Often a landing was successful:</a:t>
            </a:r>
          </a:p>
          <a:p>
            <a:pPr lvl="1"/>
            <a:r>
              <a:rPr lang="en-US" sz="1400" dirty="0"/>
              <a:t> True Ocean:  The mission result has successfully landed in a specific area of the ocean</a:t>
            </a:r>
          </a:p>
          <a:p>
            <a:pPr lvl="1"/>
            <a:r>
              <a:rPr lang="en-US" sz="1400" dirty="0"/>
              <a:t>False Ocean:  The mission outcome has not resulted in a successful landing in an area of the ocean</a:t>
            </a:r>
          </a:p>
          <a:p>
            <a:pPr lvl="1"/>
            <a:r>
              <a:rPr lang="en-US" sz="1400" dirty="0"/>
              <a:t>True RTLS:  The mission result successfully landed on the ground pad</a:t>
            </a:r>
          </a:p>
          <a:p>
            <a:pPr lvl="1"/>
            <a:r>
              <a:rPr lang="en-US" sz="1400" dirty="0"/>
              <a:t>False RTLS:  The mission outcome has not resulted in a successful landing on the ground ship</a:t>
            </a:r>
          </a:p>
          <a:p>
            <a:pPr lvl="1"/>
            <a:r>
              <a:rPr lang="en-US" sz="1400" dirty="0"/>
              <a:t>True ASDS:  The mission result has successfully landed on the drone ship</a:t>
            </a:r>
          </a:p>
          <a:p>
            <a:pPr lvl="1"/>
            <a:r>
              <a:rPr lang="en-US" sz="1400" dirty="0"/>
              <a:t>False ASDS:  The mission outcome has not resulted in a successful landing on the drone ship</a:t>
            </a:r>
          </a:p>
          <a:p>
            <a:pPr marL="457200" lvl="1" indent="0">
              <a:buNone/>
            </a:pPr>
            <a:endParaRPr lang="en-US" sz="1400" dirty="0"/>
          </a:p>
          <a:p>
            <a:r>
              <a:rPr lang="en-US" sz="1400" dirty="0"/>
              <a:t> </a:t>
            </a:r>
            <a:r>
              <a:rPr lang="en-US" sz="1600" b="1" dirty="0"/>
              <a:t>Converting the Results into Training Labels</a:t>
            </a:r>
          </a:p>
          <a:p>
            <a:pPr lvl="1"/>
            <a:r>
              <a:rPr lang="en-US" sz="1400" dirty="0"/>
              <a:t>1 = Successful</a:t>
            </a:r>
          </a:p>
          <a:p>
            <a:pPr lvl="1"/>
            <a:r>
              <a:rPr lang="en-US" sz="1400" dirty="0"/>
              <a:t>0 = Failure </a:t>
            </a:r>
          </a:p>
          <a:p>
            <a:endParaRPr lang="en-US" sz="1400" dirty="0"/>
          </a:p>
          <a:p>
            <a:endParaRPr lang="en-US" sz="1400" dirty="0"/>
          </a:p>
          <a:p>
            <a:r>
              <a:rPr lang="en-US" sz="1400" dirty="0">
                <a:hlinkClick r:id="rId3"/>
              </a:rPr>
              <a:t>GITHUB URL</a:t>
            </a:r>
            <a:endParaRPr lang="en-US" sz="1400" dirty="0"/>
          </a:p>
          <a:p>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803938" cy="4493725"/>
          </a:xfrm>
          <a:prstGeom prst="rect">
            <a:avLst/>
          </a:prstGeom>
        </p:spPr>
        <p:txBody>
          <a:bodyPr/>
          <a:lstStyle/>
          <a:p>
            <a:r>
              <a:rPr lang="en-US" sz="1400" dirty="0"/>
              <a:t>Calculating the number of launches at each site</a:t>
            </a:r>
          </a:p>
          <a:p>
            <a:pPr marL="0" indent="0">
              <a:buNone/>
            </a:pPr>
            <a:endParaRPr lang="en-US" sz="1400" dirty="0"/>
          </a:p>
          <a:p>
            <a:r>
              <a:rPr lang="en-US" sz="1400" dirty="0"/>
              <a:t>Calculating the number and occurrence of each orbit</a:t>
            </a:r>
          </a:p>
          <a:p>
            <a:endParaRPr lang="en-US" sz="1400" dirty="0"/>
          </a:p>
          <a:p>
            <a:endParaRPr lang="en-US" sz="1400" dirty="0"/>
          </a:p>
          <a:p>
            <a:r>
              <a:rPr lang="en-US" sz="1400" dirty="0"/>
              <a:t>Calculating the number and occurrence of mission outcome</a:t>
            </a:r>
          </a:p>
          <a:p>
            <a:pPr marL="0" indent="0">
              <a:buNone/>
            </a:pPr>
            <a:r>
              <a:rPr lang="en-US" sz="1400" dirty="0"/>
              <a:t>      per orbit </a:t>
            </a:r>
            <a:r>
              <a:rPr lang="en-US" sz="1400" dirty="0" err="1"/>
              <a:t>yype</a:t>
            </a:r>
            <a:endParaRPr lang="en-US" sz="1400" dirty="0"/>
          </a:p>
          <a:p>
            <a:pPr marL="0" indent="0">
              <a:buNone/>
            </a:pPr>
            <a:endParaRPr lang="en-US" sz="1400" dirty="0"/>
          </a:p>
          <a:p>
            <a:endParaRPr lang="en-US" sz="1400" dirty="0"/>
          </a:p>
          <a:p>
            <a:r>
              <a:rPr lang="en-US" sz="1400" dirty="0"/>
              <a:t>Creating a landing outcome from the outcome column</a:t>
            </a:r>
          </a:p>
          <a:p>
            <a:endParaRPr lang="en-US" sz="1400" dirty="0"/>
          </a:p>
          <a:p>
            <a:endParaRPr lang="en-US" sz="1400" dirty="0"/>
          </a:p>
          <a:p>
            <a:endParaRPr lang="en-US" sz="1400" dirty="0"/>
          </a:p>
          <a:p>
            <a:endParaRPr lang="en-US" dirty="0"/>
          </a:p>
          <a:p>
            <a:r>
              <a:rPr lang="en-US" sz="1400" dirty="0">
                <a:hlinkClick r:id="rId3"/>
              </a:rPr>
              <a:t>GITHUB URL</a:t>
            </a:r>
            <a:endParaRPr lang="en-US" sz="1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1EC24E85-FCAE-CDEF-9DF3-F7C1A6A9C38D}"/>
              </a:ext>
            </a:extLst>
          </p:cNvPr>
          <p:cNvPicPr>
            <a:picLocks noChangeAspect="1"/>
          </p:cNvPicPr>
          <p:nvPr/>
        </p:nvPicPr>
        <p:blipFill>
          <a:blip r:embed="rId4"/>
          <a:stretch>
            <a:fillRect/>
          </a:stretch>
        </p:blipFill>
        <p:spPr>
          <a:xfrm>
            <a:off x="1091660" y="2112253"/>
            <a:ext cx="2741038" cy="259926"/>
          </a:xfrm>
          <a:prstGeom prst="rect">
            <a:avLst/>
          </a:prstGeom>
        </p:spPr>
      </p:pic>
      <p:pic>
        <p:nvPicPr>
          <p:cNvPr id="7" name="Picture 6">
            <a:extLst>
              <a:ext uri="{FF2B5EF4-FFF2-40B4-BE49-F238E27FC236}">
                <a16:creationId xmlns:a16="http://schemas.microsoft.com/office/drawing/2014/main" id="{8912EC9A-5101-358F-7494-4DF4D3DCA8FF}"/>
              </a:ext>
            </a:extLst>
          </p:cNvPr>
          <p:cNvPicPr>
            <a:picLocks noChangeAspect="1"/>
          </p:cNvPicPr>
          <p:nvPr/>
        </p:nvPicPr>
        <p:blipFill>
          <a:blip r:embed="rId5"/>
          <a:stretch>
            <a:fillRect/>
          </a:stretch>
        </p:blipFill>
        <p:spPr>
          <a:xfrm>
            <a:off x="1091660" y="2959912"/>
            <a:ext cx="2186561" cy="261437"/>
          </a:xfrm>
          <a:prstGeom prst="rect">
            <a:avLst/>
          </a:prstGeom>
        </p:spPr>
      </p:pic>
      <p:pic>
        <p:nvPicPr>
          <p:cNvPr id="10" name="Picture 9">
            <a:extLst>
              <a:ext uri="{FF2B5EF4-FFF2-40B4-BE49-F238E27FC236}">
                <a16:creationId xmlns:a16="http://schemas.microsoft.com/office/drawing/2014/main" id="{D3ADC6E3-7AED-B673-8C90-5083D389CF0A}"/>
              </a:ext>
            </a:extLst>
          </p:cNvPr>
          <p:cNvPicPr>
            <a:picLocks noChangeAspect="1"/>
          </p:cNvPicPr>
          <p:nvPr/>
        </p:nvPicPr>
        <p:blipFill>
          <a:blip r:embed="rId6"/>
          <a:stretch>
            <a:fillRect/>
          </a:stretch>
        </p:blipFill>
        <p:spPr>
          <a:xfrm>
            <a:off x="1091660" y="4121150"/>
            <a:ext cx="3460885" cy="378534"/>
          </a:xfrm>
          <a:prstGeom prst="rect">
            <a:avLst/>
          </a:prstGeom>
        </p:spPr>
      </p:pic>
      <p:pic>
        <p:nvPicPr>
          <p:cNvPr id="12" name="Picture 11">
            <a:extLst>
              <a:ext uri="{FF2B5EF4-FFF2-40B4-BE49-F238E27FC236}">
                <a16:creationId xmlns:a16="http://schemas.microsoft.com/office/drawing/2014/main" id="{B62614B4-3451-E433-C338-C5268D0DF59E}"/>
              </a:ext>
            </a:extLst>
          </p:cNvPr>
          <p:cNvPicPr>
            <a:picLocks noChangeAspect="1"/>
          </p:cNvPicPr>
          <p:nvPr/>
        </p:nvPicPr>
        <p:blipFill>
          <a:blip r:embed="rId7"/>
          <a:stretch>
            <a:fillRect/>
          </a:stretch>
        </p:blipFill>
        <p:spPr>
          <a:xfrm>
            <a:off x="1091660" y="5048430"/>
            <a:ext cx="2385569" cy="1136952"/>
          </a:xfrm>
          <a:prstGeom prst="rect">
            <a:avLst/>
          </a:prstGeom>
        </p:spPr>
      </p:pic>
      <p:sp>
        <p:nvSpPr>
          <p:cNvPr id="13" name="Content Placeholder 4">
            <a:extLst>
              <a:ext uri="{FF2B5EF4-FFF2-40B4-BE49-F238E27FC236}">
                <a16:creationId xmlns:a16="http://schemas.microsoft.com/office/drawing/2014/main" id="{78E2D496-37C1-4B34-818D-BE5BE0330C21}"/>
              </a:ext>
            </a:extLst>
          </p:cNvPr>
          <p:cNvSpPr txBox="1">
            <a:spLocks/>
          </p:cNvSpPr>
          <p:nvPr/>
        </p:nvSpPr>
        <p:spPr>
          <a:xfrm>
            <a:off x="5773273" y="1812720"/>
            <a:ext cx="5512338" cy="4212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Calculating the Success Rate for Every Landing in the Dataset</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r>
              <a:rPr lang="en-US" sz="1400" dirty="0"/>
              <a:t>Export the Data to CSV</a:t>
            </a:r>
          </a:p>
          <a:p>
            <a:endParaRPr lang="en-US" sz="1400" dirty="0"/>
          </a:p>
          <a:p>
            <a:endParaRPr lang="en-US" sz="1400" dirty="0"/>
          </a:p>
          <a:p>
            <a:pPr marL="0" indent="0">
              <a:buFont typeface="Arial" panose="020B0604020202020204" pitchFamily="34" charset="0"/>
              <a:buNone/>
            </a:pPr>
            <a:endParaRPr lang="en-US" sz="1400" dirty="0"/>
          </a:p>
          <a:p>
            <a:endParaRPr lang="en-US" sz="1400" dirty="0"/>
          </a:p>
          <a:p>
            <a:endParaRPr lang="en-US" sz="1400" dirty="0"/>
          </a:p>
          <a:p>
            <a:endParaRPr lang="en-US" sz="1400" dirty="0"/>
          </a:p>
          <a:p>
            <a:endParaRPr lang="en-US" dirty="0"/>
          </a:p>
          <a:p>
            <a:endParaRPr lang="en-US" dirty="0"/>
          </a:p>
          <a:p>
            <a:endParaRPr lang="en-US" dirty="0"/>
          </a:p>
        </p:txBody>
      </p:sp>
      <p:pic>
        <p:nvPicPr>
          <p:cNvPr id="15" name="Picture 14">
            <a:extLst>
              <a:ext uri="{FF2B5EF4-FFF2-40B4-BE49-F238E27FC236}">
                <a16:creationId xmlns:a16="http://schemas.microsoft.com/office/drawing/2014/main" id="{96EC97F1-7354-BCC0-2048-4938FDDFD89C}"/>
              </a:ext>
            </a:extLst>
          </p:cNvPr>
          <p:cNvPicPr>
            <a:picLocks noChangeAspect="1"/>
          </p:cNvPicPr>
          <p:nvPr/>
        </p:nvPicPr>
        <p:blipFill>
          <a:blip r:embed="rId8"/>
          <a:stretch>
            <a:fillRect/>
          </a:stretch>
        </p:blipFill>
        <p:spPr>
          <a:xfrm>
            <a:off x="6096000" y="2070031"/>
            <a:ext cx="1701530" cy="889881"/>
          </a:xfrm>
          <a:prstGeom prst="rect">
            <a:avLst/>
          </a:prstGeom>
        </p:spPr>
      </p:pic>
      <p:pic>
        <p:nvPicPr>
          <p:cNvPr id="17" name="Picture 16">
            <a:extLst>
              <a:ext uri="{FF2B5EF4-FFF2-40B4-BE49-F238E27FC236}">
                <a16:creationId xmlns:a16="http://schemas.microsoft.com/office/drawing/2014/main" id="{7D0D1511-CB7A-9DC2-088E-FBE3B0B1772A}"/>
              </a:ext>
            </a:extLst>
          </p:cNvPr>
          <p:cNvPicPr>
            <a:picLocks noChangeAspect="1"/>
          </p:cNvPicPr>
          <p:nvPr/>
        </p:nvPicPr>
        <p:blipFill>
          <a:blip r:embed="rId9"/>
          <a:stretch>
            <a:fillRect/>
          </a:stretch>
        </p:blipFill>
        <p:spPr>
          <a:xfrm>
            <a:off x="6064560" y="3429000"/>
            <a:ext cx="3356043" cy="297150"/>
          </a:xfrm>
          <a:prstGeom prst="rect">
            <a:avLst/>
          </a:prstGeom>
        </p:spPr>
      </p:pic>
      <p:pic>
        <p:nvPicPr>
          <p:cNvPr id="19" name="Picture 18">
            <a:extLst>
              <a:ext uri="{FF2B5EF4-FFF2-40B4-BE49-F238E27FC236}">
                <a16:creationId xmlns:a16="http://schemas.microsoft.com/office/drawing/2014/main" id="{6657CD54-EC17-60A0-E513-422EABE68966}"/>
              </a:ext>
            </a:extLst>
          </p:cNvPr>
          <p:cNvPicPr>
            <a:picLocks noChangeAspect="1"/>
          </p:cNvPicPr>
          <p:nvPr/>
        </p:nvPicPr>
        <p:blipFill>
          <a:blip r:embed="rId10"/>
          <a:stretch>
            <a:fillRect/>
          </a:stretch>
        </p:blipFill>
        <p:spPr>
          <a:xfrm>
            <a:off x="6064560" y="3919146"/>
            <a:ext cx="4110323" cy="2717991"/>
          </a:xfrm>
          <a:prstGeom prst="rect">
            <a:avLst/>
          </a:prstGeom>
        </p:spPr>
      </p:pic>
    </p:spTree>
    <p:extLst>
      <p:ext uri="{BB962C8B-B14F-4D97-AF65-F5344CB8AC3E}">
        <p14:creationId xmlns:p14="http://schemas.microsoft.com/office/powerpoint/2010/main" val="774931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3795"/>
            <a:ext cx="9745589" cy="4893415"/>
          </a:xfrm>
          <a:prstGeom prst="rect">
            <a:avLst/>
          </a:prstGeom>
        </p:spPr>
        <p:txBody>
          <a:bodyPr lIns="91440" tIns="45720" rIns="91440" bIns="45720" anchor="t"/>
          <a:lstStyle/>
          <a:p>
            <a:r>
              <a:rPr lang="en-US" sz="1600" b="1" dirty="0"/>
              <a:t>Scatter Chart</a:t>
            </a:r>
          </a:p>
          <a:p>
            <a:pPr lvl="1"/>
            <a:r>
              <a:rPr lang="en-US" sz="1400" dirty="0"/>
              <a:t>Flight Number vs. Launch Site</a:t>
            </a:r>
          </a:p>
          <a:p>
            <a:pPr lvl="1"/>
            <a:r>
              <a:rPr lang="en-US" sz="1400" dirty="0"/>
              <a:t>Payload vs. Launch Site</a:t>
            </a:r>
          </a:p>
          <a:p>
            <a:pPr lvl="1"/>
            <a:r>
              <a:rPr lang="en-US" sz="1400" dirty="0"/>
              <a:t>Flight Number vs. Orbit Type</a:t>
            </a:r>
          </a:p>
          <a:p>
            <a:pPr lvl="1"/>
            <a:r>
              <a:rPr lang="en-US" sz="1400" dirty="0"/>
              <a:t>Pay Load vs. Orbit Type</a:t>
            </a:r>
          </a:p>
          <a:p>
            <a:pPr lvl="1"/>
            <a:r>
              <a:rPr lang="en-US" sz="1400" dirty="0"/>
              <a:t>A scatter plot demonstrates how one variable is affected by another variable.  This interrelationship is known as correlation and is generally composed of large data sets.</a:t>
            </a:r>
          </a:p>
          <a:p>
            <a:pPr lvl="1"/>
            <a:endParaRPr lang="en-US" sz="1400" dirty="0"/>
          </a:p>
          <a:p>
            <a:r>
              <a:rPr lang="en-US" sz="1600" dirty="0"/>
              <a:t> </a:t>
            </a:r>
            <a:r>
              <a:rPr lang="en-US" sz="1600" b="1" dirty="0"/>
              <a:t>Bar Chart</a:t>
            </a:r>
          </a:p>
          <a:p>
            <a:pPr lvl="1"/>
            <a:r>
              <a:rPr lang="en-US" sz="1400" dirty="0"/>
              <a:t>Orbit Type vs. Success Rate</a:t>
            </a:r>
          </a:p>
          <a:p>
            <a:pPr lvl="1"/>
            <a:r>
              <a:rPr lang="en-US" sz="1400" dirty="0"/>
              <a:t>A bar chart allows us to compare datasets and allows for simple visual evaluation.  The first axis represents a data category, while the other axis represents a discrete value.  The purpose of the bar chart is to display the relationship between the two axis</a:t>
            </a:r>
          </a:p>
          <a:p>
            <a:pPr lvl="1"/>
            <a:endParaRPr lang="en-US" sz="1400" dirty="0"/>
          </a:p>
          <a:p>
            <a:r>
              <a:rPr lang="en-US" sz="1800" dirty="0"/>
              <a:t> </a:t>
            </a:r>
            <a:r>
              <a:rPr lang="en-US" sz="1600" b="1" dirty="0"/>
              <a:t>Line Chart</a:t>
            </a:r>
          </a:p>
          <a:p>
            <a:pPr lvl="1"/>
            <a:r>
              <a:rPr lang="en-US" sz="1400" dirty="0"/>
              <a:t>Years vs. Success Rate</a:t>
            </a:r>
          </a:p>
          <a:p>
            <a:pPr lvl="1"/>
            <a:r>
              <a:rPr lang="en-US" sz="1400" dirty="0"/>
              <a:t>A line chart displays data variables and trends, helping us predict the results of data may have not yet been recorded.</a:t>
            </a:r>
          </a:p>
          <a:p>
            <a:pPr marL="0" indent="0">
              <a:buNone/>
            </a:pPr>
            <a:endParaRPr lang="en-US" sz="1800" dirty="0"/>
          </a:p>
          <a:p>
            <a:r>
              <a:rPr lang="en-US" sz="1400" dirty="0">
                <a:hlinkClick r:id="rId3"/>
              </a:rPr>
              <a:t>GITHUB URL</a:t>
            </a:r>
            <a:endParaRPr lang="en-US" sz="1400" dirty="0"/>
          </a:p>
          <a:p>
            <a:pPr marL="457200" lvl="1"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600" b="1" dirty="0"/>
              <a:t>Loading the Data Set into the Corresponding Table in the Db2 Database, Executing SQL Queries to Answer the Following Questions</a:t>
            </a:r>
          </a:p>
          <a:p>
            <a:pPr lvl="1"/>
            <a:r>
              <a:rPr lang="en-US" sz="1400" dirty="0"/>
              <a:t>Displaying the names of the unique launch sites in the space mission</a:t>
            </a:r>
          </a:p>
          <a:p>
            <a:pPr lvl="1"/>
            <a:r>
              <a:rPr lang="en-US" sz="1400" dirty="0"/>
              <a:t>Displaying 5 recordings where launch sites begin with the string ‘CCA’</a:t>
            </a:r>
          </a:p>
          <a:p>
            <a:pPr lvl="1"/>
            <a:r>
              <a:rPr lang="en-US" sz="1400" dirty="0"/>
              <a:t>Displaying the total payload mass carried by boosters launched by NASA (CRS)</a:t>
            </a:r>
          </a:p>
          <a:p>
            <a:pPr lvl="1"/>
            <a:r>
              <a:rPr lang="en-US" sz="1400" dirty="0"/>
              <a:t>Displaying average payload mass carried by booster version F9 v1.1</a:t>
            </a:r>
          </a:p>
          <a:p>
            <a:pPr lvl="1"/>
            <a:r>
              <a:rPr lang="en-US" sz="1400" dirty="0"/>
              <a:t>List the date when the first successful landing outcome on the ground pad was achieved</a:t>
            </a:r>
          </a:p>
          <a:p>
            <a:pPr lvl="1"/>
            <a:r>
              <a:rPr lang="en-US" sz="1400" dirty="0"/>
              <a:t>List the names of the boosters which have success on the drone ship and have a pay load mass greater than 4000 and less than 6000</a:t>
            </a:r>
          </a:p>
          <a:p>
            <a:pPr lvl="1"/>
            <a:r>
              <a:rPr lang="en-US" sz="1400" dirty="0"/>
              <a:t>List the total number of successful and unsuccessful mission outcomes</a:t>
            </a:r>
          </a:p>
          <a:p>
            <a:pPr lvl="1"/>
            <a:r>
              <a:rPr lang="en-US" sz="1400" dirty="0"/>
              <a:t>List the names of the booster versions that have carried the maximum payload mass</a:t>
            </a:r>
          </a:p>
          <a:p>
            <a:pPr lvl="1"/>
            <a:r>
              <a:rPr lang="en-US" sz="1400" dirty="0"/>
              <a:t>List the failed landing outcomes on the drone ship, their booster versions and launch site names for the year 2015</a:t>
            </a:r>
          </a:p>
          <a:p>
            <a:pPr lvl="1"/>
            <a:r>
              <a:rPr lang="en-US" sz="1400" dirty="0"/>
              <a:t>Ranking the count of landing outcomes (drone ship failure or ground pad success) between the dates 04/06/2010 and 20/03/2017, in descending order</a:t>
            </a:r>
          </a:p>
          <a:p>
            <a:pPr lvl="1"/>
            <a:endParaRPr lang="en-US" sz="1400" dirty="0"/>
          </a:p>
          <a:p>
            <a:r>
              <a:rPr lang="en-US" sz="1400" dirty="0">
                <a:hlinkClick r:id="rId3"/>
              </a:rPr>
              <a:t>GITHUB URL</a:t>
            </a:r>
            <a:endParaRPr lang="en-US" sz="1400" dirty="0"/>
          </a:p>
          <a:p>
            <a:pPr lvl="1"/>
            <a:endParaRPr lang="en-US" sz="1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1600" b="1" dirty="0"/>
              <a:t>Objects Created and Added to a Folium Map:</a:t>
            </a:r>
          </a:p>
          <a:p>
            <a:pPr lvl="1"/>
            <a:r>
              <a:rPr lang="en-US" sz="1400" dirty="0"/>
              <a:t>Markers that show all launch sites on a map</a:t>
            </a:r>
          </a:p>
          <a:p>
            <a:pPr lvl="1"/>
            <a:r>
              <a:rPr lang="en-US" sz="1400" dirty="0"/>
              <a:t>Markers that show the success and failed launches for each site on the map</a:t>
            </a:r>
          </a:p>
          <a:p>
            <a:pPr lvl="1"/>
            <a:r>
              <a:rPr lang="en-US" sz="1400" dirty="0"/>
              <a:t>Lines that show the proximities between launch sites</a:t>
            </a:r>
          </a:p>
          <a:p>
            <a:pPr lvl="1"/>
            <a:endParaRPr lang="en-US" sz="1400" dirty="0"/>
          </a:p>
          <a:p>
            <a:r>
              <a:rPr lang="en-US" sz="1600" b="1" dirty="0"/>
              <a:t>By Adding these Objects the Following Geographic Patterns about Launch Sites are Found:</a:t>
            </a:r>
          </a:p>
          <a:p>
            <a:pPr lvl="1"/>
            <a:r>
              <a:rPr lang="en-US" sz="1400" dirty="0"/>
              <a:t>Launch sites are in close proximity to railways</a:t>
            </a:r>
          </a:p>
          <a:p>
            <a:pPr lvl="1"/>
            <a:r>
              <a:rPr lang="en-US" sz="1400" dirty="0"/>
              <a:t>Launch sites are in close proximity to highways</a:t>
            </a:r>
          </a:p>
          <a:p>
            <a:pPr lvl="1"/>
            <a:r>
              <a:rPr lang="en-US" sz="1400" dirty="0"/>
              <a:t>Launch sites are in close proximity to coastlines</a:t>
            </a:r>
          </a:p>
          <a:p>
            <a:pPr lvl="1"/>
            <a:r>
              <a:rPr lang="en-US" sz="1400" dirty="0"/>
              <a:t>Launch sites keep specific distance from cities</a:t>
            </a:r>
          </a:p>
          <a:p>
            <a:pPr lvl="1"/>
            <a:endParaRPr lang="en-US" sz="1400" dirty="0"/>
          </a:p>
          <a:p>
            <a:pPr lvl="1"/>
            <a:endParaRPr lang="en-US" sz="1400" dirty="0"/>
          </a:p>
          <a:p>
            <a:pPr lvl="1"/>
            <a:endParaRPr lang="en-US" sz="1400" dirty="0"/>
          </a:p>
          <a:p>
            <a:r>
              <a:rPr lang="en-US" sz="1800" dirty="0">
                <a:hlinkClick r:id="rId4"/>
              </a:rPr>
              <a:t>GITHUB URL</a:t>
            </a:r>
            <a:endParaRPr lang="en-US" sz="1800" dirty="0"/>
          </a:p>
          <a:p>
            <a:pPr lvl="1"/>
            <a:endParaRPr lang="en-US" sz="1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28707A8F-2556-EB5D-F92D-0231B7D46AD1}"/>
              </a:ext>
            </a:extLst>
          </p:cNvPr>
          <p:cNvPicPr>
            <a:picLocks noChangeAspect="1"/>
          </p:cNvPicPr>
          <p:nvPr/>
        </p:nvPicPr>
        <p:blipFill>
          <a:blip r:embed="rId5"/>
          <a:stretch>
            <a:fillRect/>
          </a:stretch>
        </p:blipFill>
        <p:spPr>
          <a:xfrm>
            <a:off x="5226947" y="3513431"/>
            <a:ext cx="6221560" cy="2512142"/>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r>
              <a:rPr lang="en-US" sz="1600" b="1" dirty="0"/>
              <a:t>The Dashboard Application Contains a Pie Chart and a Scatter Point Chart:</a:t>
            </a:r>
          </a:p>
          <a:p>
            <a:pPr lvl="1"/>
            <a:r>
              <a:rPr lang="en-US" sz="1400" dirty="0"/>
              <a:t>Pie Chart</a:t>
            </a:r>
          </a:p>
          <a:p>
            <a:pPr lvl="2"/>
            <a:r>
              <a:rPr lang="en-US" sz="1400" dirty="0"/>
              <a:t>For showing total success launches by sites</a:t>
            </a:r>
          </a:p>
          <a:p>
            <a:pPr lvl="2"/>
            <a:r>
              <a:rPr lang="en-US" sz="1400" dirty="0"/>
              <a:t>This chart is useful to indicate a successful landing distribution across all launch sites or to indicate the success rate of individual launch sites </a:t>
            </a:r>
          </a:p>
          <a:p>
            <a:pPr marL="914400" lvl="2" indent="0">
              <a:buNone/>
            </a:pPr>
            <a:endParaRPr lang="en-US" sz="1200" dirty="0"/>
          </a:p>
          <a:p>
            <a:pPr marL="914400" lvl="2" indent="0">
              <a:buNone/>
            </a:pPr>
            <a:endParaRPr lang="en-US" sz="1200" dirty="0"/>
          </a:p>
          <a:p>
            <a:pPr lvl="1"/>
            <a:r>
              <a:rPr lang="en-US" sz="1400" dirty="0"/>
              <a:t>Scatter Chart</a:t>
            </a:r>
          </a:p>
          <a:p>
            <a:pPr lvl="2"/>
            <a:r>
              <a:rPr lang="en-US" sz="1400" dirty="0"/>
              <a:t>For showing the relationship between Outcomes and Payload Mass (Kg) by different boosters</a:t>
            </a:r>
          </a:p>
          <a:p>
            <a:pPr lvl="2"/>
            <a:r>
              <a:rPr lang="en-US" sz="1400" dirty="0"/>
              <a:t>The scatter chart has 2 inputs:  All sites/individual site and payload mass on a slider between 0 and 10000 kg</a:t>
            </a:r>
          </a:p>
          <a:p>
            <a:pPr lvl="2"/>
            <a:r>
              <a:rPr lang="en-US" sz="1400" dirty="0"/>
              <a:t>The scatter chart helps estimate how each launch site, payload mass and booster version categories determine a successful launch</a:t>
            </a:r>
          </a:p>
          <a:p>
            <a:pPr lvl="2"/>
            <a:endParaRPr lang="en-US" sz="1400" dirty="0"/>
          </a:p>
          <a:p>
            <a:pPr lvl="2"/>
            <a:endParaRPr lang="en-US" sz="1400" dirty="0"/>
          </a:p>
          <a:p>
            <a:pPr lvl="2"/>
            <a:endParaRPr lang="en-US" sz="1400" dirty="0"/>
          </a:p>
          <a:p>
            <a:pPr lvl="2"/>
            <a:endParaRPr lang="en-US" sz="1400" dirty="0"/>
          </a:p>
          <a:p>
            <a:pPr lvl="2"/>
            <a:endParaRPr lang="en-US" sz="1400" dirty="0"/>
          </a:p>
          <a:p>
            <a:r>
              <a:rPr lang="en-US" sz="1400" dirty="0">
                <a:hlinkClick r:id="rId3"/>
              </a:rPr>
              <a:t>GITHUB URL</a:t>
            </a:r>
            <a:endParaRPr lang="en-US" sz="1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1600" b="1" dirty="0">
                <a:solidFill>
                  <a:srgbClr val="121619"/>
                </a:solidFill>
              </a:rPr>
              <a:t>First, We Explore Data Analysis and Determine Training Labels</a:t>
            </a:r>
          </a:p>
          <a:p>
            <a:pPr lvl="1"/>
            <a:r>
              <a:rPr lang="en-US" sz="1400" dirty="0">
                <a:solidFill>
                  <a:srgbClr val="121619"/>
                </a:solidFill>
              </a:rPr>
              <a:t>Create a column for class</a:t>
            </a:r>
          </a:p>
          <a:p>
            <a:pPr lvl="1"/>
            <a:r>
              <a:rPr lang="en-US" sz="1400" dirty="0">
                <a:solidFill>
                  <a:srgbClr val="121619"/>
                </a:solidFill>
              </a:rPr>
              <a:t>Standardize the data</a:t>
            </a:r>
          </a:p>
          <a:p>
            <a:pPr lvl="1"/>
            <a:r>
              <a:rPr lang="en-US" sz="1400" dirty="0">
                <a:solidFill>
                  <a:srgbClr val="121619"/>
                </a:solidFill>
              </a:rPr>
              <a:t>Split into training data set and test data set</a:t>
            </a:r>
          </a:p>
          <a:p>
            <a:pPr lvl="1"/>
            <a:endParaRPr lang="en-US" sz="1400" dirty="0">
              <a:solidFill>
                <a:schemeClr val="accent3">
                  <a:lumMod val="25000"/>
                </a:schemeClr>
              </a:solidFill>
            </a:endParaRPr>
          </a:p>
          <a:p>
            <a:r>
              <a:rPr lang="en-US" sz="1600" b="1" dirty="0"/>
              <a:t>Find the Best Hyperparameter for SVM, Classification</a:t>
            </a:r>
          </a:p>
          <a:p>
            <a:pPr lvl="1"/>
            <a:r>
              <a:rPr lang="en-US" sz="1400" dirty="0"/>
              <a:t>Trees and Logistic Regression</a:t>
            </a:r>
          </a:p>
          <a:p>
            <a:pPr lvl="1"/>
            <a:r>
              <a:rPr lang="en-US" sz="1400" dirty="0"/>
              <a:t>Find the Method that performs best using test data</a:t>
            </a:r>
          </a:p>
          <a:p>
            <a:pPr lvl="1"/>
            <a:endParaRPr lang="en-US" sz="1400" dirty="0"/>
          </a:p>
          <a:p>
            <a:pPr lvl="1"/>
            <a:endParaRPr lang="en-US" sz="1400" dirty="0"/>
          </a:p>
          <a:p>
            <a:pPr lvl="1"/>
            <a:endParaRPr lang="en-US" sz="1400" dirty="0"/>
          </a:p>
          <a:p>
            <a:pPr lvl="1"/>
            <a:endParaRPr lang="en-US" sz="1400" dirty="0"/>
          </a:p>
          <a:p>
            <a:r>
              <a:rPr lang="en-US" sz="1400" dirty="0">
                <a:hlinkClick r:id="rId4"/>
              </a:rPr>
              <a:t>GITHUB URL</a:t>
            </a: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E6940395-2C6F-362F-4A38-02AE34FA305B}"/>
              </a:ext>
            </a:extLst>
          </p:cNvPr>
          <p:cNvPicPr>
            <a:picLocks noChangeAspect="1"/>
          </p:cNvPicPr>
          <p:nvPr/>
        </p:nvPicPr>
        <p:blipFill>
          <a:blip r:embed="rId5"/>
          <a:stretch>
            <a:fillRect/>
          </a:stretch>
        </p:blipFill>
        <p:spPr>
          <a:xfrm>
            <a:off x="6442142" y="2171689"/>
            <a:ext cx="3830266" cy="275359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3001301" cy="3698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mn-lt"/>
              </a:rPr>
              <a:t>The Image Shows a Preview of the Dashboard made with </a:t>
            </a:r>
            <a:r>
              <a:rPr lang="en-US" sz="1400" dirty="0" err="1">
                <a:solidFill>
                  <a:schemeClr val="accent3">
                    <a:lumMod val="25000"/>
                  </a:schemeClr>
                </a:solidFill>
                <a:latin typeface="+mn-lt"/>
              </a:rPr>
              <a:t>Plotly</a:t>
            </a:r>
            <a:r>
              <a:rPr lang="en-US" sz="1400" dirty="0">
                <a:solidFill>
                  <a:schemeClr val="accent3">
                    <a:lumMod val="25000"/>
                  </a:schemeClr>
                </a:solidFill>
                <a:latin typeface="+mn-lt"/>
              </a:rPr>
              <a:t> Dash</a:t>
            </a:r>
          </a:p>
          <a:p>
            <a:pPr>
              <a:lnSpc>
                <a:spcPct val="100000"/>
              </a:lnSpc>
              <a:spcBef>
                <a:spcPts val="1400"/>
              </a:spcBef>
            </a:pPr>
            <a:r>
              <a:rPr lang="en-US" sz="1400" dirty="0">
                <a:solidFill>
                  <a:schemeClr val="accent3">
                    <a:lumMod val="25000"/>
                  </a:schemeClr>
                </a:solidFill>
                <a:latin typeface="+mn-lt"/>
              </a:rPr>
              <a:t>The results of EDA with Visualization, EDA with SQL, the Interactive Map with Folium will be Included in the Upcoming Slides</a:t>
            </a:r>
          </a:p>
          <a:p>
            <a:pPr>
              <a:lnSpc>
                <a:spcPct val="100000"/>
              </a:lnSpc>
              <a:spcBef>
                <a:spcPts val="1400"/>
              </a:spcBef>
            </a:pPr>
            <a:r>
              <a:rPr lang="en-US" sz="1400" dirty="0">
                <a:solidFill>
                  <a:schemeClr val="accent3">
                    <a:lumMod val="25000"/>
                  </a:schemeClr>
                </a:solidFill>
                <a:latin typeface="+mn-lt"/>
              </a:rPr>
              <a:t>The Four Methods Mentioned Above return an Accuracy of 83% for the Test Data</a:t>
            </a: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marL="0" indent="0">
              <a:lnSpc>
                <a:spcPct val="100000"/>
              </a:lnSpc>
              <a:spcBef>
                <a:spcPts val="1400"/>
              </a:spcBef>
              <a:buNone/>
            </a:pPr>
            <a:endParaRPr lang="en-US" sz="14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7305820-A24A-0060-D49C-AAF24282C013}"/>
              </a:ext>
            </a:extLst>
          </p:cNvPr>
          <p:cNvPicPr>
            <a:picLocks noChangeAspect="1"/>
          </p:cNvPicPr>
          <p:nvPr/>
        </p:nvPicPr>
        <p:blipFill>
          <a:blip r:embed="rId4"/>
          <a:stretch>
            <a:fillRect/>
          </a:stretch>
        </p:blipFill>
        <p:spPr>
          <a:xfrm>
            <a:off x="3932918" y="1686217"/>
            <a:ext cx="8066019" cy="399473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50842"/>
            <a:ext cx="4708976" cy="3893924"/>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The figure presented demonstrates that the success rate increased as the number of flights increased</a:t>
            </a:r>
          </a:p>
          <a:p>
            <a:pPr>
              <a:lnSpc>
                <a:spcPct val="100000"/>
              </a:lnSpc>
              <a:spcBef>
                <a:spcPts val="1400"/>
              </a:spcBef>
            </a:pPr>
            <a:r>
              <a:rPr lang="en-US" sz="1400" dirty="0">
                <a:solidFill>
                  <a:schemeClr val="accent3">
                    <a:lumMod val="25000"/>
                  </a:schemeClr>
                </a:solidFill>
              </a:rPr>
              <a:t>The success rate increases drastically at the 20</a:t>
            </a:r>
            <a:r>
              <a:rPr lang="en-US" sz="1400" baseline="30000" dirty="0">
                <a:solidFill>
                  <a:schemeClr val="accent3">
                    <a:lumMod val="25000"/>
                  </a:schemeClr>
                </a:solidFill>
              </a:rPr>
              <a:t>th</a:t>
            </a:r>
            <a:r>
              <a:rPr lang="en-US" sz="1400" dirty="0">
                <a:solidFill>
                  <a:schemeClr val="accent3">
                    <a:lumMod val="25000"/>
                  </a:schemeClr>
                </a:solidFill>
              </a:rPr>
              <a:t> flight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5" name="Picture 1" descr="page19image41322688">
            <a:extLst>
              <a:ext uri="{FF2B5EF4-FFF2-40B4-BE49-F238E27FC236}">
                <a16:creationId xmlns:a16="http://schemas.microsoft.com/office/drawing/2014/main" id="{2702CBF9-6367-78E0-1E5E-546909155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1384956"/>
            <a:ext cx="4282574" cy="379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p>
          <a:p>
            <a:pPr>
              <a:lnSpc>
                <a:spcPct val="100000"/>
              </a:lnSpc>
              <a:spcBef>
                <a:spcPts val="1400"/>
              </a:spcBef>
            </a:pPr>
            <a:r>
              <a:rPr lang="en-US" sz="2200" dirty="0">
                <a:solidFill>
                  <a:schemeClr val="accent3">
                    <a:lumMod val="25000"/>
                  </a:schemeClr>
                </a:solidFill>
                <a:latin typeface="+mn-lt"/>
              </a:rPr>
              <a:t>Introduction</a:t>
            </a:r>
          </a:p>
          <a:p>
            <a:pPr>
              <a:lnSpc>
                <a:spcPct val="100000"/>
              </a:lnSpc>
              <a:spcBef>
                <a:spcPts val="1400"/>
              </a:spcBef>
            </a:pPr>
            <a:r>
              <a:rPr lang="en-US" sz="2200" dirty="0">
                <a:solidFill>
                  <a:schemeClr val="accent3">
                    <a:lumMod val="25000"/>
                  </a:schemeClr>
                </a:solidFill>
                <a:latin typeface="+mn-lt"/>
              </a:rPr>
              <a:t>Methodology</a:t>
            </a:r>
          </a:p>
          <a:p>
            <a:pPr>
              <a:lnSpc>
                <a:spcPct val="100000"/>
              </a:lnSpc>
              <a:spcBef>
                <a:spcPts val="1400"/>
              </a:spcBef>
            </a:pPr>
            <a:r>
              <a:rPr lang="en-US" sz="2200" dirty="0">
                <a:solidFill>
                  <a:schemeClr val="accent3">
                    <a:lumMod val="25000"/>
                  </a:schemeClr>
                </a:solidFill>
                <a:latin typeface="+mn-lt"/>
              </a:rPr>
              <a:t>Results</a:t>
            </a:r>
          </a:p>
          <a:p>
            <a:pPr>
              <a:lnSpc>
                <a:spcPct val="100000"/>
              </a:lnSpc>
              <a:spcBef>
                <a:spcPts val="1400"/>
              </a:spcBef>
            </a:pPr>
            <a:r>
              <a:rPr lang="en-US" sz="2200" dirty="0">
                <a:solidFill>
                  <a:schemeClr val="accent3">
                    <a:lumMod val="25000"/>
                  </a:schemeClr>
                </a:solidFill>
                <a:latin typeface="+mn-lt"/>
              </a:rPr>
              <a:t>Conclusion</a:t>
            </a:r>
          </a:p>
          <a:p>
            <a:pPr>
              <a:lnSpc>
                <a:spcPct val="100000"/>
              </a:lnSpc>
              <a:spcBef>
                <a:spcPts val="1400"/>
              </a:spcBef>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724168" cy="4313390"/>
          </a:xfrm>
          <a:prstGeom prst="rect">
            <a:avLst/>
          </a:prstGeom>
        </p:spPr>
        <p:txBody>
          <a:bodyPr>
            <a:normAutofit/>
          </a:bodyPr>
          <a:lstStyle/>
          <a:p>
            <a:pPr>
              <a:lnSpc>
                <a:spcPct val="100000"/>
              </a:lnSpc>
              <a:spcBef>
                <a:spcPts val="1400"/>
              </a:spcBef>
            </a:pPr>
            <a:r>
              <a:rPr lang="en-CA"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and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marL="457200" lvl="1"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r>
              <a:rPr lang="en-US" sz="1400" dirty="0">
                <a:solidFill>
                  <a:schemeClr val="accent3">
                    <a:lumMod val="25000"/>
                  </a:schemeClr>
                </a:solidFill>
              </a:rPr>
              <a:t>While the larger pay load mass would seem to indicate a higher rocket success rate there is no clear correlation between a successful launch and the pay load mass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49" name="Picture 1" descr="page20image41164112">
            <a:extLst>
              <a:ext uri="{FF2B5EF4-FFF2-40B4-BE49-F238E27FC236}">
                <a16:creationId xmlns:a16="http://schemas.microsoft.com/office/drawing/2014/main" id="{68370401-E686-9AA0-2715-41293319F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842" y="1411344"/>
            <a:ext cx="5397500" cy="47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CA" sz="1600" b="1" dirty="0">
                <a:solidFill>
                  <a:schemeClr val="accent3">
                    <a:lumMod val="25000"/>
                  </a:schemeClr>
                </a:solidFill>
              </a:rPr>
              <a:t>Orbit Types:</a:t>
            </a:r>
          </a:p>
          <a:p>
            <a:pPr lvl="1">
              <a:lnSpc>
                <a:spcPct val="100000"/>
              </a:lnSpc>
              <a:spcBef>
                <a:spcPts val="1400"/>
              </a:spcBef>
            </a:pPr>
            <a:r>
              <a:rPr lang="en-US" sz="1400" dirty="0">
                <a:solidFill>
                  <a:schemeClr val="accent3">
                    <a:lumMod val="25000"/>
                  </a:schemeClr>
                </a:solidFill>
              </a:rPr>
              <a:t>SEO (Sun-Synchronous Orbit), HEO (Highly Elliptical Orbit), GEO (Geostationary Orbit), ES-L1 (</a:t>
            </a:r>
            <a:r>
              <a:rPr lang="en-US" sz="1400" dirty="0" err="1">
                <a:solidFill>
                  <a:schemeClr val="accent3">
                    <a:lumMod val="25000"/>
                  </a:schemeClr>
                </a:solidFill>
              </a:rPr>
              <a:t>Lagrangian</a:t>
            </a:r>
            <a:r>
              <a:rPr lang="en-US" sz="1400" dirty="0">
                <a:solidFill>
                  <a:schemeClr val="accent3">
                    <a:lumMod val="25000"/>
                  </a:schemeClr>
                </a:solidFill>
              </a:rPr>
              <a:t>) have 100% success rate</a:t>
            </a:r>
          </a:p>
          <a:p>
            <a:pPr lvl="1">
              <a:lnSpc>
                <a:spcPct val="100000"/>
              </a:lnSpc>
              <a:spcBef>
                <a:spcPts val="1400"/>
              </a:spcBef>
            </a:pPr>
            <a:r>
              <a:rPr lang="en-US" sz="1400" dirty="0">
                <a:solidFill>
                  <a:schemeClr val="accent3">
                    <a:lumMod val="25000"/>
                  </a:schemeClr>
                </a:solidFill>
              </a:rPr>
              <a:t>The success rate of the GTO (Geostationary Transfer orbit) type has a 50% success rate</a:t>
            </a:r>
          </a:p>
          <a:p>
            <a:pPr lvl="1">
              <a:lnSpc>
                <a:spcPct val="100000"/>
              </a:lnSpc>
              <a:spcBef>
                <a:spcPts val="1400"/>
              </a:spcBef>
            </a:pPr>
            <a:r>
              <a:rPr lang="en-US" sz="1400" dirty="0">
                <a:solidFill>
                  <a:schemeClr val="accent3">
                    <a:lumMod val="25000"/>
                  </a:schemeClr>
                </a:solidFill>
              </a:rPr>
              <a:t>The lowest success rate is the type SO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3" name="Picture 1" descr="page21image41222592">
            <a:extLst>
              <a:ext uri="{FF2B5EF4-FFF2-40B4-BE49-F238E27FC236}">
                <a16:creationId xmlns:a16="http://schemas.microsoft.com/office/drawing/2014/main" id="{048FEC77-BDB3-F1EB-00FA-4FC233275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928" y="1955260"/>
            <a:ext cx="56769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3932238" cy="3811588"/>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There appears to be a correlation between launch outcome and flight number</a:t>
            </a:r>
          </a:p>
          <a:p>
            <a:pPr>
              <a:lnSpc>
                <a:spcPct val="100000"/>
              </a:lnSpc>
              <a:spcBef>
                <a:spcPts val="1400"/>
              </a:spcBef>
            </a:pPr>
            <a:r>
              <a:rPr lang="en-US" sz="1400" dirty="0">
                <a:solidFill>
                  <a:schemeClr val="accent3">
                    <a:lumMod val="25000"/>
                  </a:schemeClr>
                </a:solidFill>
              </a:rPr>
              <a:t>GTO (Geosynchronous Transfer Orbit) is an exception, with no demonstrable correlation between flight number and success rate</a:t>
            </a:r>
          </a:p>
          <a:p>
            <a:pPr>
              <a:lnSpc>
                <a:spcPct val="100000"/>
              </a:lnSpc>
              <a:spcBef>
                <a:spcPts val="1400"/>
              </a:spcBef>
            </a:pPr>
            <a:r>
              <a:rPr lang="en-US" sz="1400" dirty="0">
                <a:solidFill>
                  <a:schemeClr val="accent3">
                    <a:lumMod val="25000"/>
                  </a:schemeClr>
                </a:solidFill>
              </a:rPr>
              <a:t>VLEO (Very Lo Earth Orbits) demonstrates the highest success rate and is used in the most recent launches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7" name="Picture 1" descr="page22image41446672">
            <a:extLst>
              <a:ext uri="{FF2B5EF4-FFF2-40B4-BE49-F238E27FC236}">
                <a16:creationId xmlns:a16="http://schemas.microsoft.com/office/drawing/2014/main" id="{80E954CE-E6EB-2714-9BC3-1283475CE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932" y="1527392"/>
            <a:ext cx="5384800" cy="469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04480"/>
            <a:ext cx="3932238" cy="3811588"/>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LEO (Low Earth Orbit) and ISS (International Space Station Orbit) successful landings are associated with lighter Pay Load Mass (Kg)</a:t>
            </a:r>
          </a:p>
          <a:p>
            <a:pPr>
              <a:lnSpc>
                <a:spcPct val="100000"/>
              </a:lnSpc>
              <a:spcBef>
                <a:spcPts val="1400"/>
              </a:spcBef>
            </a:pPr>
            <a:r>
              <a:rPr lang="en-US" sz="1400" dirty="0">
                <a:solidFill>
                  <a:schemeClr val="accent3">
                    <a:lumMod val="25000"/>
                  </a:schemeClr>
                </a:solidFill>
              </a:rPr>
              <a:t>GTO (Geosynchronous Transfer Orbit) is difficult to distinguish as the data is evenly spread between blue and orange</a:t>
            </a:r>
          </a:p>
          <a:p>
            <a:pPr marL="0" indent="0">
              <a:lnSpc>
                <a:spcPct val="100000"/>
              </a:lnSpc>
              <a:spcBef>
                <a:spcPts val="1400"/>
              </a:spcBef>
              <a:buNone/>
            </a:pPr>
            <a:endParaRPr lang="en-US" sz="1400" dirty="0">
              <a:solidFill>
                <a:schemeClr val="accent3">
                  <a:lumMod val="25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1" name="Picture 1" descr="page23image41309552">
            <a:extLst>
              <a:ext uri="{FF2B5EF4-FFF2-40B4-BE49-F238E27FC236}">
                <a16:creationId xmlns:a16="http://schemas.microsoft.com/office/drawing/2014/main" id="{FD93CE36-A16C-7E68-C9AE-CFF89F8E0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758" y="1578192"/>
            <a:ext cx="5334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14114"/>
            <a:ext cx="3932238" cy="3811588"/>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The success rate of rocket launches has continued to increase from 2013 till 2017</a:t>
            </a:r>
          </a:p>
          <a:p>
            <a:pPr>
              <a:lnSpc>
                <a:spcPct val="100000"/>
              </a:lnSpc>
              <a:spcBef>
                <a:spcPts val="1400"/>
              </a:spcBef>
            </a:pPr>
            <a:r>
              <a:rPr lang="en-US" sz="1600" dirty="0">
                <a:solidFill>
                  <a:schemeClr val="accent3">
                    <a:lumMod val="25000"/>
                  </a:schemeClr>
                </a:solidFill>
              </a:rPr>
              <a:t>A sharp decline in success rate is observed from 2017 to 2018</a:t>
            </a:r>
          </a:p>
          <a:p>
            <a:pPr>
              <a:lnSpc>
                <a:spcPct val="100000"/>
              </a:lnSpc>
              <a:spcBef>
                <a:spcPts val="1400"/>
              </a:spcBef>
            </a:pPr>
            <a:r>
              <a:rPr lang="en-US" sz="1600" dirty="0">
                <a:solidFill>
                  <a:schemeClr val="accent3">
                    <a:lumMod val="25000"/>
                  </a:schemeClr>
                </a:solidFill>
              </a:rPr>
              <a:t>The success rate is then seen increasing to an all time high in 2019 and declines steadily from then</a:t>
            </a:r>
          </a:p>
          <a:p>
            <a:pPr>
              <a:lnSpc>
                <a:spcPct val="100000"/>
              </a:lnSpc>
              <a:spcBef>
                <a:spcPts val="1400"/>
              </a:spcBef>
            </a:pPr>
            <a:r>
              <a:rPr lang="en-US" sz="1600" dirty="0">
                <a:solidFill>
                  <a:schemeClr val="accent3">
                    <a:lumMod val="25000"/>
                  </a:schemeClr>
                </a:solidFill>
              </a:rPr>
              <a:t>To date, a success rate of roughly 80% is observable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CC9FD06-CB02-2C18-A1EB-EA6DECE90DD1}"/>
              </a:ext>
            </a:extLst>
          </p:cNvPr>
          <p:cNvPicPr>
            <a:picLocks noChangeAspect="1"/>
          </p:cNvPicPr>
          <p:nvPr/>
        </p:nvPicPr>
        <p:blipFill>
          <a:blip r:embed="rId3"/>
          <a:stretch>
            <a:fillRect/>
          </a:stretch>
        </p:blipFill>
        <p:spPr>
          <a:xfrm>
            <a:off x="4752324" y="1755470"/>
            <a:ext cx="6669665" cy="38115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4161913" cy="4493725"/>
          </a:xfrm>
          <a:prstGeom prst="rect">
            <a:avLst/>
          </a:prstGeom>
        </p:spPr>
        <p:txBody>
          <a:bodyPr>
            <a:normAutofit/>
          </a:bodyPr>
          <a:lstStyle/>
          <a:p>
            <a:pPr>
              <a:lnSpc>
                <a:spcPct val="100000"/>
              </a:lnSpc>
              <a:spcBef>
                <a:spcPts val="1400"/>
              </a:spcBef>
            </a:pPr>
            <a:r>
              <a:rPr lang="en-US" sz="1500" dirty="0">
                <a:solidFill>
                  <a:schemeClr val="accent3">
                    <a:lumMod val="25000"/>
                  </a:schemeClr>
                </a:solidFill>
              </a:rPr>
              <a:t>The SQL DISTINCT clause is used for this query to extract unique values pertaining to the Launch Sites from the SpaceX table</a:t>
            </a: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r>
              <a:rPr lang="en-US" sz="1500" dirty="0">
                <a:solidFill>
                  <a:schemeClr val="accent3">
                    <a:lumMod val="25000"/>
                  </a:schemeClr>
                </a:solidFill>
              </a:rPr>
              <a:t>This query produces four unique launch sites:</a:t>
            </a:r>
          </a:p>
          <a:p>
            <a:pPr lvl="1">
              <a:lnSpc>
                <a:spcPct val="100000"/>
              </a:lnSpc>
              <a:spcBef>
                <a:spcPts val="1400"/>
              </a:spcBef>
            </a:pPr>
            <a:r>
              <a:rPr lang="en-US" sz="1400" dirty="0">
                <a:solidFill>
                  <a:schemeClr val="accent3">
                    <a:lumMod val="25000"/>
                  </a:schemeClr>
                </a:solidFill>
              </a:rPr>
              <a:t>CCAFS LC-40</a:t>
            </a:r>
          </a:p>
          <a:p>
            <a:pPr lvl="1">
              <a:lnSpc>
                <a:spcPct val="100000"/>
              </a:lnSpc>
              <a:spcBef>
                <a:spcPts val="1400"/>
              </a:spcBef>
            </a:pPr>
            <a:r>
              <a:rPr lang="en-US" sz="1400" dirty="0">
                <a:solidFill>
                  <a:schemeClr val="accent3">
                    <a:lumMod val="25000"/>
                  </a:schemeClr>
                </a:solidFill>
              </a:rPr>
              <a:t>CCAFS SLC-40</a:t>
            </a:r>
          </a:p>
          <a:p>
            <a:pPr lvl="1">
              <a:lnSpc>
                <a:spcPct val="100000"/>
              </a:lnSpc>
              <a:spcBef>
                <a:spcPts val="1400"/>
              </a:spcBef>
            </a:pPr>
            <a:r>
              <a:rPr lang="en-US" sz="1400" dirty="0">
                <a:solidFill>
                  <a:schemeClr val="accent3">
                    <a:lumMod val="25000"/>
                  </a:schemeClr>
                </a:solidFill>
              </a:rPr>
              <a:t>KSC LC-39A</a:t>
            </a:r>
          </a:p>
          <a:p>
            <a:pPr lvl="1">
              <a:lnSpc>
                <a:spcPct val="100000"/>
              </a:lnSpc>
              <a:spcBef>
                <a:spcPts val="1400"/>
              </a:spcBef>
            </a:pPr>
            <a:r>
              <a:rPr lang="en-US" sz="1400" dirty="0">
                <a:solidFill>
                  <a:schemeClr val="accent3">
                    <a:lumMod val="25000"/>
                  </a:schemeClr>
                </a:solidFill>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1F9BEF2-44F5-441C-33E0-3455D6B14168}"/>
              </a:ext>
            </a:extLst>
          </p:cNvPr>
          <p:cNvPicPr>
            <a:picLocks noChangeAspect="1"/>
          </p:cNvPicPr>
          <p:nvPr/>
        </p:nvPicPr>
        <p:blipFill>
          <a:blip r:embed="rId3"/>
          <a:stretch>
            <a:fillRect/>
          </a:stretch>
        </p:blipFill>
        <p:spPr>
          <a:xfrm>
            <a:off x="1065313" y="2687537"/>
            <a:ext cx="3213100" cy="1016000"/>
          </a:xfrm>
          <a:prstGeom prst="rect">
            <a:avLst/>
          </a:prstGeom>
        </p:spPr>
      </p:pic>
      <p:pic>
        <p:nvPicPr>
          <p:cNvPr id="8" name="Picture 7">
            <a:extLst>
              <a:ext uri="{FF2B5EF4-FFF2-40B4-BE49-F238E27FC236}">
                <a16:creationId xmlns:a16="http://schemas.microsoft.com/office/drawing/2014/main" id="{1646EF30-148F-2AB1-BA22-C9066CC42426}"/>
              </a:ext>
            </a:extLst>
          </p:cNvPr>
          <p:cNvPicPr>
            <a:picLocks noChangeAspect="1"/>
          </p:cNvPicPr>
          <p:nvPr/>
        </p:nvPicPr>
        <p:blipFill>
          <a:blip r:embed="rId4"/>
          <a:stretch>
            <a:fillRect/>
          </a:stretch>
        </p:blipFill>
        <p:spPr>
          <a:xfrm>
            <a:off x="4931923" y="4072486"/>
            <a:ext cx="1386087" cy="17641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81760" cy="4361166"/>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SELECT * SQL query is used to display the site names from the SpaceX records</a:t>
            </a:r>
          </a:p>
          <a:p>
            <a:pPr lvl="1">
              <a:lnSpc>
                <a:spcPct val="100000"/>
              </a:lnSpc>
              <a:spcBef>
                <a:spcPts val="1400"/>
              </a:spcBef>
            </a:pPr>
            <a:r>
              <a:rPr lang="en-US" sz="1400" dirty="0">
                <a:solidFill>
                  <a:schemeClr val="accent3">
                    <a:lumMod val="25000"/>
                  </a:schemeClr>
                </a:solidFill>
              </a:rPr>
              <a:t>‘LIMIT 5’ is employed to present the first five launch sites</a:t>
            </a:r>
          </a:p>
          <a:p>
            <a:pPr>
              <a:lnSpc>
                <a:spcPct val="100000"/>
              </a:lnSpc>
              <a:spcBef>
                <a:spcPts val="1400"/>
              </a:spcBef>
            </a:pPr>
            <a:r>
              <a:rPr lang="en-US" sz="1400" dirty="0">
                <a:solidFill>
                  <a:schemeClr val="accent3">
                    <a:lumMod val="25000"/>
                  </a:schemeClr>
                </a:solidFill>
              </a:rPr>
              <a:t>The ‘LIKE’ operator and ‘CCA%’ are called to present the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128B1F3-7B0D-A4F9-0A52-3EAFEFE4CA26}"/>
              </a:ext>
            </a:extLst>
          </p:cNvPr>
          <p:cNvPicPr>
            <a:picLocks noChangeAspect="1"/>
          </p:cNvPicPr>
          <p:nvPr/>
        </p:nvPicPr>
        <p:blipFill>
          <a:blip r:embed="rId3"/>
          <a:stretch>
            <a:fillRect/>
          </a:stretch>
        </p:blipFill>
        <p:spPr>
          <a:xfrm>
            <a:off x="5930090" y="1825625"/>
            <a:ext cx="3240652" cy="1167184"/>
          </a:xfrm>
          <a:prstGeom prst="rect">
            <a:avLst/>
          </a:prstGeom>
        </p:spPr>
      </p:pic>
      <p:pic>
        <p:nvPicPr>
          <p:cNvPr id="8" name="Picture 7">
            <a:extLst>
              <a:ext uri="{FF2B5EF4-FFF2-40B4-BE49-F238E27FC236}">
                <a16:creationId xmlns:a16="http://schemas.microsoft.com/office/drawing/2014/main" id="{C0AE2EF1-AB29-228C-74D8-88398FA68DAC}"/>
              </a:ext>
            </a:extLst>
          </p:cNvPr>
          <p:cNvPicPr>
            <a:picLocks noChangeAspect="1"/>
          </p:cNvPicPr>
          <p:nvPr/>
        </p:nvPicPr>
        <p:blipFill>
          <a:blip r:embed="rId4"/>
          <a:stretch>
            <a:fillRect/>
          </a:stretch>
        </p:blipFill>
        <p:spPr>
          <a:xfrm>
            <a:off x="40532" y="3865192"/>
            <a:ext cx="12110936" cy="12926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531564" cy="4493725"/>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SUM() function to calculate the sum of column PAYLOAD_MASS_KG from the SpaceX table</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The ‘WHERE’ clause will filter the dataset to perform calculations where the customer is NASA (CRS)</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BCFB808-80CE-0268-C1C4-0EE51708F8DE}"/>
              </a:ext>
            </a:extLst>
          </p:cNvPr>
          <p:cNvPicPr>
            <a:picLocks noChangeAspect="1"/>
          </p:cNvPicPr>
          <p:nvPr/>
        </p:nvPicPr>
        <p:blipFill>
          <a:blip r:embed="rId3"/>
          <a:stretch>
            <a:fillRect/>
          </a:stretch>
        </p:blipFill>
        <p:spPr>
          <a:xfrm>
            <a:off x="5140392" y="1810469"/>
            <a:ext cx="5880100" cy="1371600"/>
          </a:xfrm>
          <a:prstGeom prst="rect">
            <a:avLst/>
          </a:prstGeom>
        </p:spPr>
      </p:pic>
      <p:pic>
        <p:nvPicPr>
          <p:cNvPr id="8" name="Picture 7">
            <a:extLst>
              <a:ext uri="{FF2B5EF4-FFF2-40B4-BE49-F238E27FC236}">
                <a16:creationId xmlns:a16="http://schemas.microsoft.com/office/drawing/2014/main" id="{BFC3CE2F-AFC5-D6C0-09F2-A3F0DF0D9972}"/>
              </a:ext>
            </a:extLst>
          </p:cNvPr>
          <p:cNvPicPr>
            <a:picLocks noChangeAspect="1"/>
          </p:cNvPicPr>
          <p:nvPr/>
        </p:nvPicPr>
        <p:blipFill>
          <a:blip r:embed="rId4"/>
          <a:stretch>
            <a:fillRect/>
          </a:stretch>
        </p:blipFill>
        <p:spPr>
          <a:xfrm>
            <a:off x="5140392" y="3874409"/>
            <a:ext cx="5511800" cy="8763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65028" cy="4419532"/>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AVG() function we will calculate the average value of the column PAYLOAD_MASS_KG</a:t>
            </a:r>
          </a:p>
          <a:p>
            <a:pPr>
              <a:lnSpc>
                <a:spcPct val="100000"/>
              </a:lnSpc>
              <a:spcBef>
                <a:spcPts val="1400"/>
              </a:spcBef>
            </a:pPr>
            <a:r>
              <a:rPr lang="en-US" sz="1400" dirty="0">
                <a:solidFill>
                  <a:schemeClr val="accent3">
                    <a:lumMod val="25000"/>
                  </a:schemeClr>
                </a:solidFill>
              </a:rPr>
              <a:t>The ‘WHERE’ clause will filter the dataset to perform calculations only if </a:t>
            </a:r>
            <a:r>
              <a:rPr lang="en-US" sz="1400" dirty="0" err="1">
                <a:solidFill>
                  <a:schemeClr val="accent3">
                    <a:lumMod val="25000"/>
                  </a:schemeClr>
                </a:solidFill>
              </a:rPr>
              <a:t>Booster_version</a:t>
            </a:r>
            <a:r>
              <a:rPr lang="en-US" sz="1400" dirty="0">
                <a:solidFill>
                  <a:schemeClr val="accent3">
                    <a:lumMod val="25000"/>
                  </a:schemeClr>
                </a:solidFill>
              </a:rPr>
              <a:t> is F9 v1.1</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93C79E9-F5B5-E558-8880-54396AACD6DD}"/>
              </a:ext>
            </a:extLst>
          </p:cNvPr>
          <p:cNvPicPr>
            <a:picLocks noChangeAspect="1"/>
          </p:cNvPicPr>
          <p:nvPr/>
        </p:nvPicPr>
        <p:blipFill>
          <a:blip r:embed="rId3"/>
          <a:stretch>
            <a:fillRect/>
          </a:stretch>
        </p:blipFill>
        <p:spPr>
          <a:xfrm>
            <a:off x="5803010" y="1825625"/>
            <a:ext cx="5618979" cy="988425"/>
          </a:xfrm>
          <a:prstGeom prst="rect">
            <a:avLst/>
          </a:prstGeom>
        </p:spPr>
      </p:pic>
      <p:pic>
        <p:nvPicPr>
          <p:cNvPr id="8" name="Picture 7">
            <a:extLst>
              <a:ext uri="{FF2B5EF4-FFF2-40B4-BE49-F238E27FC236}">
                <a16:creationId xmlns:a16="http://schemas.microsoft.com/office/drawing/2014/main" id="{42BEF93D-C198-D919-863E-3DB15EC4DC5F}"/>
              </a:ext>
            </a:extLst>
          </p:cNvPr>
          <p:cNvPicPr>
            <a:picLocks noChangeAspect="1"/>
          </p:cNvPicPr>
          <p:nvPr/>
        </p:nvPicPr>
        <p:blipFill>
          <a:blip r:embed="rId4"/>
          <a:stretch>
            <a:fillRect/>
          </a:stretch>
        </p:blipFill>
        <p:spPr>
          <a:xfrm>
            <a:off x="5803010" y="3486422"/>
            <a:ext cx="3390900" cy="812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10552" cy="419994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Employing the MIN() function to calculate the earliest date in the column DATE</a:t>
            </a:r>
          </a:p>
          <a:p>
            <a:pPr>
              <a:lnSpc>
                <a:spcPct val="100000"/>
              </a:lnSpc>
              <a:spcBef>
                <a:spcPts val="1400"/>
              </a:spcBef>
            </a:pPr>
            <a:r>
              <a:rPr lang="en-US" sz="1400" dirty="0">
                <a:solidFill>
                  <a:schemeClr val="accent3">
                    <a:lumMod val="25000"/>
                  </a:schemeClr>
                </a:solidFill>
              </a:rPr>
              <a:t>The ‘WHERE’ clause will filter the dataset to perform calculations where the </a:t>
            </a:r>
            <a:r>
              <a:rPr lang="en-US" sz="1400" dirty="0" err="1">
                <a:solidFill>
                  <a:schemeClr val="accent3">
                    <a:lumMod val="25000"/>
                  </a:schemeClr>
                </a:solidFill>
              </a:rPr>
              <a:t>Landing_outcome</a:t>
            </a:r>
            <a:r>
              <a:rPr lang="en-US" sz="1400" dirty="0">
                <a:solidFill>
                  <a:schemeClr val="accent3">
                    <a:lumMod val="25000"/>
                  </a:schemeClr>
                </a:solidFill>
              </a:rPr>
              <a:t> is </a:t>
            </a:r>
            <a:r>
              <a:rPr lang="en-US" sz="1400" dirty="0" err="1">
                <a:solidFill>
                  <a:schemeClr val="accent3">
                    <a:lumMod val="25000"/>
                  </a:schemeClr>
                </a:solidFill>
              </a:rPr>
              <a:t>Succussful</a:t>
            </a:r>
            <a:r>
              <a:rPr lang="en-US" sz="1400" dirty="0">
                <a:solidFill>
                  <a:schemeClr val="accent3">
                    <a:lumMod val="25000"/>
                  </a:schemeClr>
                </a:solidFill>
              </a:rPr>
              <a:t> with regards to the ground pad </a:t>
            </a: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E2A74F8-8F40-604A-52BE-B53E9B211F19}"/>
              </a:ext>
            </a:extLst>
          </p:cNvPr>
          <p:cNvPicPr>
            <a:picLocks noChangeAspect="1"/>
          </p:cNvPicPr>
          <p:nvPr/>
        </p:nvPicPr>
        <p:blipFill>
          <a:blip r:embed="rId3"/>
          <a:stretch>
            <a:fillRect/>
          </a:stretch>
        </p:blipFill>
        <p:spPr>
          <a:xfrm>
            <a:off x="5126111" y="1870136"/>
            <a:ext cx="6159500" cy="1104900"/>
          </a:xfrm>
          <a:prstGeom prst="rect">
            <a:avLst/>
          </a:prstGeom>
        </p:spPr>
      </p:pic>
      <p:pic>
        <p:nvPicPr>
          <p:cNvPr id="8" name="Picture 7">
            <a:extLst>
              <a:ext uri="{FF2B5EF4-FFF2-40B4-BE49-F238E27FC236}">
                <a16:creationId xmlns:a16="http://schemas.microsoft.com/office/drawing/2014/main" id="{FB50103A-8ED9-D5C5-4BCD-465FABA0E289}"/>
              </a:ext>
            </a:extLst>
          </p:cNvPr>
          <p:cNvPicPr>
            <a:picLocks noChangeAspect="1"/>
          </p:cNvPicPr>
          <p:nvPr/>
        </p:nvPicPr>
        <p:blipFill>
          <a:blip r:embed="rId4"/>
          <a:stretch>
            <a:fillRect/>
          </a:stretch>
        </p:blipFill>
        <p:spPr>
          <a:xfrm>
            <a:off x="5126111" y="4087554"/>
            <a:ext cx="3619500" cy="8255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90808" y="1643617"/>
            <a:ext cx="5947737" cy="4309711"/>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mn-lt"/>
              </a:rPr>
              <a:t>Summary of Methodologies</a:t>
            </a:r>
          </a:p>
          <a:p>
            <a:pPr lvl="2">
              <a:lnSpc>
                <a:spcPct val="100000"/>
              </a:lnSpc>
              <a:spcBef>
                <a:spcPts val="1400"/>
              </a:spcBef>
            </a:pPr>
            <a:r>
              <a:rPr lang="en-US" sz="1800" dirty="0">
                <a:solidFill>
                  <a:schemeClr val="accent3">
                    <a:lumMod val="25000"/>
                  </a:schemeClr>
                </a:solidFill>
                <a:latin typeface="+mn-lt"/>
              </a:rPr>
              <a:t>Data Collection</a:t>
            </a:r>
          </a:p>
          <a:p>
            <a:pPr lvl="2">
              <a:lnSpc>
                <a:spcPct val="100000"/>
              </a:lnSpc>
              <a:spcBef>
                <a:spcPts val="1400"/>
              </a:spcBef>
            </a:pPr>
            <a:r>
              <a:rPr lang="en-US" sz="1800" dirty="0">
                <a:solidFill>
                  <a:schemeClr val="accent3">
                    <a:lumMod val="25000"/>
                  </a:schemeClr>
                </a:solidFill>
                <a:latin typeface="+mn-lt"/>
              </a:rPr>
              <a:t>Data Wrangling</a:t>
            </a:r>
          </a:p>
          <a:p>
            <a:pPr lvl="2">
              <a:lnSpc>
                <a:spcPct val="100000"/>
              </a:lnSpc>
              <a:spcBef>
                <a:spcPts val="1400"/>
              </a:spcBef>
            </a:pPr>
            <a:r>
              <a:rPr lang="en-US" sz="1800" dirty="0">
                <a:solidFill>
                  <a:schemeClr val="accent3">
                    <a:lumMod val="25000"/>
                  </a:schemeClr>
                </a:solidFill>
                <a:latin typeface="+mn-lt"/>
              </a:rPr>
              <a:t>EDA with Data Visualization</a:t>
            </a:r>
          </a:p>
          <a:p>
            <a:pPr lvl="2">
              <a:lnSpc>
                <a:spcPct val="100000"/>
              </a:lnSpc>
              <a:spcBef>
                <a:spcPts val="1400"/>
              </a:spcBef>
            </a:pPr>
            <a:r>
              <a:rPr lang="en-US" sz="1800" dirty="0">
                <a:solidFill>
                  <a:schemeClr val="accent3">
                    <a:lumMod val="25000"/>
                  </a:schemeClr>
                </a:solidFill>
                <a:latin typeface="+mn-lt"/>
              </a:rPr>
              <a:t>EDA with SQL</a:t>
            </a:r>
          </a:p>
          <a:p>
            <a:pPr lvl="2">
              <a:lnSpc>
                <a:spcPct val="100000"/>
              </a:lnSpc>
              <a:spcBef>
                <a:spcPts val="1400"/>
              </a:spcBef>
            </a:pPr>
            <a:r>
              <a:rPr lang="en-US" sz="1800" dirty="0">
                <a:solidFill>
                  <a:schemeClr val="accent3">
                    <a:lumMod val="25000"/>
                  </a:schemeClr>
                </a:solidFill>
                <a:latin typeface="+mn-lt"/>
              </a:rPr>
              <a:t>Building an Interactive Map with Folium</a:t>
            </a:r>
          </a:p>
          <a:p>
            <a:pPr lvl="2">
              <a:lnSpc>
                <a:spcPct val="100000"/>
              </a:lnSpc>
              <a:spcBef>
                <a:spcPts val="1400"/>
              </a:spcBef>
            </a:pPr>
            <a:r>
              <a:rPr lang="en-US" sz="1800" dirty="0">
                <a:solidFill>
                  <a:schemeClr val="accent3">
                    <a:lumMod val="25000"/>
                  </a:schemeClr>
                </a:solidFill>
                <a:latin typeface="+mn-lt"/>
              </a:rPr>
              <a:t>Building a Dashboard with </a:t>
            </a:r>
            <a:r>
              <a:rPr lang="en-US" sz="1800" dirty="0" err="1">
                <a:solidFill>
                  <a:schemeClr val="accent3">
                    <a:lumMod val="25000"/>
                  </a:schemeClr>
                </a:solidFill>
                <a:latin typeface="+mn-lt"/>
              </a:rPr>
              <a:t>Plotly</a:t>
            </a:r>
            <a:r>
              <a:rPr lang="en-US" sz="1800" dirty="0">
                <a:solidFill>
                  <a:schemeClr val="accent3">
                    <a:lumMod val="25000"/>
                  </a:schemeClr>
                </a:solidFill>
                <a:latin typeface="+mn-lt"/>
              </a:rPr>
              <a:t> Dash</a:t>
            </a:r>
          </a:p>
          <a:p>
            <a:pPr lvl="2">
              <a:lnSpc>
                <a:spcPct val="100000"/>
              </a:lnSpc>
              <a:spcBef>
                <a:spcPts val="1400"/>
              </a:spcBef>
            </a:pPr>
            <a:r>
              <a:rPr lang="en-US" sz="1800" dirty="0">
                <a:solidFill>
                  <a:schemeClr val="accent3">
                    <a:lumMod val="25000"/>
                  </a:schemeClr>
                </a:solidFill>
                <a:latin typeface="+mn-lt"/>
              </a:rPr>
              <a:t>Predictive Analysis (Classification)</a:t>
            </a:r>
          </a:p>
          <a:p>
            <a:pPr>
              <a:lnSpc>
                <a:spcPct val="100000"/>
              </a:lnSpc>
              <a:spcBef>
                <a:spcPts val="1400"/>
              </a:spcBef>
            </a:pPr>
            <a:r>
              <a:rPr lang="en-US" sz="2200" b="1" dirty="0">
                <a:solidFill>
                  <a:schemeClr val="accent3">
                    <a:lumMod val="25000"/>
                  </a:schemeClr>
                </a:solidFill>
                <a:latin typeface="+mn-lt"/>
              </a:rPr>
              <a:t>Summary of all Results</a:t>
            </a:r>
          </a:p>
          <a:p>
            <a:pPr lvl="1">
              <a:lnSpc>
                <a:spcPct val="100000"/>
              </a:lnSpc>
              <a:spcBef>
                <a:spcPts val="1400"/>
              </a:spcBef>
            </a:pPr>
            <a:r>
              <a:rPr lang="en-US" sz="1800" dirty="0">
                <a:solidFill>
                  <a:schemeClr val="accent3">
                    <a:lumMod val="25000"/>
                  </a:schemeClr>
                </a:solidFill>
                <a:latin typeface="+mn-lt"/>
              </a:rPr>
              <a:t>Exploratory Data Analysis of Results</a:t>
            </a:r>
          </a:p>
          <a:p>
            <a:pPr lvl="1">
              <a:lnSpc>
                <a:spcPct val="100000"/>
              </a:lnSpc>
              <a:spcBef>
                <a:spcPts val="1400"/>
              </a:spcBef>
            </a:pPr>
            <a:r>
              <a:rPr lang="en-US" sz="1800" dirty="0">
                <a:solidFill>
                  <a:schemeClr val="accent3">
                    <a:lumMod val="25000"/>
                  </a:schemeClr>
                </a:solidFill>
                <a:latin typeface="+mn-lt"/>
              </a:rPr>
              <a:t>Interactive Analysis Demonstration in Screenshots</a:t>
            </a:r>
          </a:p>
          <a:p>
            <a:pPr lvl="1">
              <a:lnSpc>
                <a:spcPct val="100000"/>
              </a:lnSpc>
              <a:spcBef>
                <a:spcPts val="1400"/>
              </a:spcBef>
            </a:pPr>
            <a:r>
              <a:rPr lang="en-US" sz="1800" dirty="0">
                <a:solidFill>
                  <a:schemeClr val="accent3">
                    <a:lumMod val="25000"/>
                  </a:schemeClr>
                </a:solidFill>
                <a:latin typeface="+mn-lt"/>
              </a:rPr>
              <a:t>Predictive Analysis Results</a:t>
            </a:r>
          </a:p>
          <a:p>
            <a:pPr>
              <a:lnSpc>
                <a:spcPct val="100000"/>
              </a:lnSpc>
              <a:spcBef>
                <a:spcPts val="1400"/>
              </a:spcBef>
            </a:pPr>
            <a:endParaRPr lang="en-US" sz="22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5047130" cy="4493725"/>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Employing the SELECT() clause to filter results specifically to BOOSTER_VERSION</a:t>
            </a:r>
          </a:p>
          <a:p>
            <a:pPr>
              <a:lnSpc>
                <a:spcPct val="100000"/>
              </a:lnSpc>
              <a:spcBef>
                <a:spcPts val="1400"/>
              </a:spcBef>
            </a:pPr>
            <a:r>
              <a:rPr lang="en-US" sz="1400" dirty="0">
                <a:solidFill>
                  <a:schemeClr val="accent3">
                    <a:lumMod val="25000"/>
                  </a:schemeClr>
                </a:solidFill>
              </a:rPr>
              <a:t>The ‘WHERE’ clause will filter the dataset to produce results where the </a:t>
            </a:r>
            <a:r>
              <a:rPr lang="en-US" sz="1400" dirty="0" err="1">
                <a:solidFill>
                  <a:schemeClr val="accent3">
                    <a:lumMod val="25000"/>
                  </a:schemeClr>
                </a:solidFill>
              </a:rPr>
              <a:t>Landing_outcome</a:t>
            </a:r>
            <a:r>
              <a:rPr lang="en-US" sz="1400" dirty="0">
                <a:solidFill>
                  <a:schemeClr val="accent3">
                    <a:lumMod val="25000"/>
                  </a:schemeClr>
                </a:solidFill>
              </a:rPr>
              <a:t> is ‘success’ according to the drone ship</a:t>
            </a:r>
          </a:p>
          <a:p>
            <a:pPr lvl="1">
              <a:lnSpc>
                <a:spcPct val="100000"/>
              </a:lnSpc>
              <a:spcBef>
                <a:spcPts val="1400"/>
              </a:spcBef>
            </a:pPr>
            <a:r>
              <a:rPr lang="en-US" sz="1400" dirty="0">
                <a:solidFill>
                  <a:schemeClr val="accent3">
                    <a:lumMod val="25000"/>
                  </a:schemeClr>
                </a:solidFill>
              </a:rPr>
              <a:t>The ‘AND’ operator will specify results where the condition is the PAYLOAD_MASS_KG is between 4000 and 6000</a:t>
            </a:r>
          </a:p>
          <a:p>
            <a:pPr marL="457200" lvl="1"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996CD75-35F7-2797-C3F5-09298C3F322D}"/>
              </a:ext>
            </a:extLst>
          </p:cNvPr>
          <p:cNvPicPr>
            <a:picLocks noChangeAspect="1"/>
          </p:cNvPicPr>
          <p:nvPr/>
        </p:nvPicPr>
        <p:blipFill>
          <a:blip r:embed="rId4"/>
          <a:stretch>
            <a:fillRect/>
          </a:stretch>
        </p:blipFill>
        <p:spPr>
          <a:xfrm>
            <a:off x="5912348" y="1825624"/>
            <a:ext cx="5604848" cy="1301544"/>
          </a:xfrm>
          <a:prstGeom prst="rect">
            <a:avLst/>
          </a:prstGeom>
        </p:spPr>
      </p:pic>
      <p:pic>
        <p:nvPicPr>
          <p:cNvPr id="7" name="Picture 6">
            <a:extLst>
              <a:ext uri="{FF2B5EF4-FFF2-40B4-BE49-F238E27FC236}">
                <a16:creationId xmlns:a16="http://schemas.microsoft.com/office/drawing/2014/main" id="{46428B18-F694-396B-2060-8DDD07661A88}"/>
              </a:ext>
            </a:extLst>
          </p:cNvPr>
          <p:cNvPicPr>
            <a:picLocks noChangeAspect="1"/>
          </p:cNvPicPr>
          <p:nvPr/>
        </p:nvPicPr>
        <p:blipFill>
          <a:blip r:embed="rId5"/>
          <a:stretch>
            <a:fillRect/>
          </a:stretch>
        </p:blipFill>
        <p:spPr>
          <a:xfrm>
            <a:off x="5912348" y="4436083"/>
            <a:ext cx="1612900" cy="17018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67360" cy="431252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COUNT() function to calculate the total number of columns</a:t>
            </a:r>
          </a:p>
          <a:p>
            <a:pPr>
              <a:lnSpc>
                <a:spcPct val="100000"/>
              </a:lnSpc>
              <a:spcBef>
                <a:spcPts val="1400"/>
              </a:spcBef>
            </a:pPr>
            <a:r>
              <a:rPr lang="en-US" sz="1400" dirty="0">
                <a:solidFill>
                  <a:schemeClr val="accent3">
                    <a:lumMod val="25000"/>
                  </a:schemeClr>
                </a:solidFill>
              </a:rPr>
              <a:t>The GROUP BY statement will filter the dataset into summary rows for rows that contain the same values in order to find the total sum in each </a:t>
            </a:r>
            <a:r>
              <a:rPr lang="en-US" sz="1400" dirty="0" err="1">
                <a:solidFill>
                  <a:schemeClr val="accent3">
                    <a:lumMod val="25000"/>
                  </a:schemeClr>
                </a:solidFill>
              </a:rPr>
              <a:t>Mission_outcome</a:t>
            </a: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lvl="1">
              <a:lnSpc>
                <a:spcPct val="100000"/>
              </a:lnSpc>
              <a:spcBef>
                <a:spcPts val="1400"/>
              </a:spcBef>
            </a:pPr>
            <a:r>
              <a:rPr lang="en-US" sz="1400" dirty="0">
                <a:solidFill>
                  <a:schemeClr val="accent3">
                    <a:lumMod val="25000"/>
                  </a:schemeClr>
                </a:solidFill>
              </a:rPr>
              <a:t>SpaceX has successfully completed close to 99% of its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16A705B-B743-14CD-CAE6-BF613327721B}"/>
              </a:ext>
            </a:extLst>
          </p:cNvPr>
          <p:cNvPicPr>
            <a:picLocks noChangeAspect="1"/>
          </p:cNvPicPr>
          <p:nvPr/>
        </p:nvPicPr>
        <p:blipFill>
          <a:blip r:embed="rId3"/>
          <a:stretch>
            <a:fillRect/>
          </a:stretch>
        </p:blipFill>
        <p:spPr>
          <a:xfrm>
            <a:off x="5038929" y="1946715"/>
            <a:ext cx="5379395" cy="1125668"/>
          </a:xfrm>
          <a:prstGeom prst="rect">
            <a:avLst/>
          </a:prstGeom>
        </p:spPr>
      </p:pic>
      <p:pic>
        <p:nvPicPr>
          <p:cNvPr id="8" name="Picture 7">
            <a:extLst>
              <a:ext uri="{FF2B5EF4-FFF2-40B4-BE49-F238E27FC236}">
                <a16:creationId xmlns:a16="http://schemas.microsoft.com/office/drawing/2014/main" id="{C4154AD2-B73E-A092-60A3-4456D15B23E6}"/>
              </a:ext>
            </a:extLst>
          </p:cNvPr>
          <p:cNvPicPr>
            <a:picLocks noChangeAspect="1"/>
          </p:cNvPicPr>
          <p:nvPr/>
        </p:nvPicPr>
        <p:blipFill>
          <a:blip r:embed="rId4"/>
          <a:stretch>
            <a:fillRect/>
          </a:stretch>
        </p:blipFill>
        <p:spPr>
          <a:xfrm>
            <a:off x="5113101" y="4002903"/>
            <a:ext cx="3758525" cy="116861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74756" cy="419994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In this section we will employ a subquery to determine the maximum value of the payload.  This will be done using the MAX() function</a:t>
            </a:r>
          </a:p>
          <a:p>
            <a:pPr>
              <a:lnSpc>
                <a:spcPct val="100000"/>
              </a:lnSpc>
              <a:spcBef>
                <a:spcPts val="1400"/>
              </a:spcBef>
            </a:pPr>
            <a:r>
              <a:rPr lang="en-US" sz="1400" dirty="0">
                <a:solidFill>
                  <a:schemeClr val="accent3">
                    <a:lumMod val="25000"/>
                  </a:schemeClr>
                </a:solidFill>
              </a:rPr>
              <a:t>Secondly, we will limit the dataset to search if PAYLOAD_MASS_KG is the maximum value of the payload</a:t>
            </a:r>
          </a:p>
          <a:p>
            <a:pPr>
              <a:lnSpc>
                <a:spcPct val="100000"/>
              </a:lnSpc>
              <a:spcBef>
                <a:spcPts val="1400"/>
              </a:spcBef>
            </a:pPr>
            <a:r>
              <a:rPr lang="en-US" sz="1400" dirty="0">
                <a:solidFill>
                  <a:schemeClr val="accent3">
                    <a:lumMod val="25000"/>
                  </a:schemeClr>
                </a:solidFill>
              </a:rPr>
              <a:t>RESULT:</a:t>
            </a:r>
          </a:p>
          <a:p>
            <a:pPr lvl="1">
              <a:lnSpc>
                <a:spcPct val="100000"/>
              </a:lnSpc>
              <a:spcBef>
                <a:spcPts val="1400"/>
              </a:spcBef>
            </a:pPr>
            <a:r>
              <a:rPr lang="en-US" sz="1400" dirty="0">
                <a:solidFill>
                  <a:schemeClr val="accent3">
                    <a:lumMod val="25000"/>
                  </a:schemeClr>
                </a:solidFill>
              </a:rPr>
              <a:t>Version F9 B5 B1048.4 – F9 B5 B1060.3 boosters are capable of carrying the maximum payload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D8FD662-C455-E623-70B0-DC34710FE61D}"/>
              </a:ext>
            </a:extLst>
          </p:cNvPr>
          <p:cNvPicPr>
            <a:picLocks noChangeAspect="1"/>
          </p:cNvPicPr>
          <p:nvPr/>
        </p:nvPicPr>
        <p:blipFill>
          <a:blip r:embed="rId3"/>
          <a:stretch>
            <a:fillRect/>
          </a:stretch>
        </p:blipFill>
        <p:spPr>
          <a:xfrm>
            <a:off x="5828393" y="1825625"/>
            <a:ext cx="4883460" cy="1326909"/>
          </a:xfrm>
          <a:prstGeom prst="rect">
            <a:avLst/>
          </a:prstGeom>
        </p:spPr>
      </p:pic>
      <p:pic>
        <p:nvPicPr>
          <p:cNvPr id="8" name="Picture 7">
            <a:extLst>
              <a:ext uri="{FF2B5EF4-FFF2-40B4-BE49-F238E27FC236}">
                <a16:creationId xmlns:a16="http://schemas.microsoft.com/office/drawing/2014/main" id="{DD5D8F1F-8BED-F4B2-BF2B-54FB85172B23}"/>
              </a:ext>
            </a:extLst>
          </p:cNvPr>
          <p:cNvPicPr>
            <a:picLocks noChangeAspect="1"/>
          </p:cNvPicPr>
          <p:nvPr/>
        </p:nvPicPr>
        <p:blipFill>
          <a:blip r:embed="rId4"/>
          <a:stretch>
            <a:fillRect/>
          </a:stretch>
        </p:blipFill>
        <p:spPr>
          <a:xfrm>
            <a:off x="5828393" y="3369844"/>
            <a:ext cx="2110459" cy="25981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628841" cy="419994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Using the WHERE clause, we will filter that dataset to perform a search if the </a:t>
            </a:r>
            <a:r>
              <a:rPr lang="en-US" sz="1400" dirty="0" err="1">
                <a:solidFill>
                  <a:schemeClr val="accent3">
                    <a:lumMod val="25000"/>
                  </a:schemeClr>
                </a:solidFill>
              </a:rPr>
              <a:t>Landing_outcome</a:t>
            </a:r>
            <a:r>
              <a:rPr lang="en-US" sz="1400" dirty="0">
                <a:solidFill>
                  <a:schemeClr val="accent3">
                    <a:lumMod val="25000"/>
                  </a:schemeClr>
                </a:solidFill>
              </a:rPr>
              <a:t> is Failure with regards to the drone ship</a:t>
            </a:r>
          </a:p>
          <a:p>
            <a:pPr lvl="1">
              <a:lnSpc>
                <a:spcPct val="100000"/>
              </a:lnSpc>
              <a:spcBef>
                <a:spcPts val="1400"/>
              </a:spcBef>
            </a:pPr>
            <a:r>
              <a:rPr lang="en-US" sz="1400" dirty="0">
                <a:solidFill>
                  <a:schemeClr val="accent3">
                    <a:lumMod val="25000"/>
                  </a:schemeClr>
                </a:solidFill>
              </a:rPr>
              <a:t>The AND operator will display a record if the additional year is 2015 </a:t>
            </a:r>
          </a:p>
          <a:p>
            <a:pPr>
              <a:lnSpc>
                <a:spcPct val="100000"/>
              </a:lnSpc>
              <a:spcBef>
                <a:spcPts val="1400"/>
              </a:spcBef>
            </a:pPr>
            <a:r>
              <a:rPr lang="en-US" sz="1400" dirty="0">
                <a:solidFill>
                  <a:schemeClr val="accent3">
                    <a:lumMod val="25000"/>
                  </a:schemeClr>
                </a:solidFill>
              </a:rPr>
              <a:t>In 2015, there was one landing failure on drone ships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BA69515-CF6D-F561-8BE8-73C3252D0A52}"/>
              </a:ext>
            </a:extLst>
          </p:cNvPr>
          <p:cNvPicPr>
            <a:picLocks noChangeAspect="1"/>
          </p:cNvPicPr>
          <p:nvPr/>
        </p:nvPicPr>
        <p:blipFill>
          <a:blip r:embed="rId3"/>
          <a:stretch>
            <a:fillRect/>
          </a:stretch>
        </p:blipFill>
        <p:spPr>
          <a:xfrm>
            <a:off x="5398851" y="1878025"/>
            <a:ext cx="6364732" cy="1119074"/>
          </a:xfrm>
          <a:prstGeom prst="rect">
            <a:avLst/>
          </a:prstGeom>
        </p:spPr>
      </p:pic>
      <p:pic>
        <p:nvPicPr>
          <p:cNvPr id="8" name="Picture 7">
            <a:extLst>
              <a:ext uri="{FF2B5EF4-FFF2-40B4-BE49-F238E27FC236}">
                <a16:creationId xmlns:a16="http://schemas.microsoft.com/office/drawing/2014/main" id="{4B4A8F13-19A0-36BA-4DD5-2C955CC27D37}"/>
              </a:ext>
            </a:extLst>
          </p:cNvPr>
          <p:cNvPicPr>
            <a:picLocks noChangeAspect="1"/>
          </p:cNvPicPr>
          <p:nvPr/>
        </p:nvPicPr>
        <p:blipFill>
          <a:blip r:embed="rId4"/>
          <a:stretch>
            <a:fillRect/>
          </a:stretch>
        </p:blipFill>
        <p:spPr>
          <a:xfrm>
            <a:off x="1076528" y="3735025"/>
            <a:ext cx="5486400" cy="6985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4696935" cy="4351439"/>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rPr>
              <a:t>The COUNT function selects the landing outcomes, while the Where clause will filter the dataset to conduct a search between 04/06/2010 and 20/03/2017</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The ORDER BY clause was selected to sort the total records by number of landings – sorted in descending order</a:t>
            </a:r>
          </a:p>
          <a:p>
            <a:pPr marL="0" indent="0">
              <a:lnSpc>
                <a:spcPct val="100000"/>
              </a:lnSpc>
              <a:spcBef>
                <a:spcPts val="1400"/>
              </a:spcBef>
              <a:buNone/>
            </a:pPr>
            <a:endParaRPr lang="en-US" sz="1400" dirty="0">
              <a:solidFill>
                <a:schemeClr val="accent3">
                  <a:lumMod val="25000"/>
                </a:schemeClr>
              </a:solidFill>
            </a:endParaRPr>
          </a:p>
          <a:p>
            <a:pPr lvl="1">
              <a:lnSpc>
                <a:spcPct val="100000"/>
              </a:lnSpc>
              <a:spcBef>
                <a:spcPts val="1400"/>
              </a:spcBef>
            </a:pPr>
            <a:r>
              <a:rPr lang="en-US" sz="1400" dirty="0">
                <a:solidFill>
                  <a:schemeClr val="accent3">
                    <a:lumMod val="25000"/>
                  </a:schemeClr>
                </a:solidFill>
              </a:rPr>
              <a:t>There is minimal deviation in results between the number of successful and unsuccessful launches between 04/06/2010 and 20/03/2017 was marginal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180E70F-09C3-50D6-5D83-A3E174A60578}"/>
              </a:ext>
            </a:extLst>
          </p:cNvPr>
          <p:cNvPicPr>
            <a:picLocks noChangeAspect="1"/>
          </p:cNvPicPr>
          <p:nvPr/>
        </p:nvPicPr>
        <p:blipFill>
          <a:blip r:embed="rId3"/>
          <a:stretch>
            <a:fillRect/>
          </a:stretch>
        </p:blipFill>
        <p:spPr>
          <a:xfrm>
            <a:off x="5651770" y="1910642"/>
            <a:ext cx="5350212" cy="1392824"/>
          </a:xfrm>
          <a:prstGeom prst="rect">
            <a:avLst/>
          </a:prstGeom>
        </p:spPr>
      </p:pic>
      <p:pic>
        <p:nvPicPr>
          <p:cNvPr id="8" name="Picture 7">
            <a:extLst>
              <a:ext uri="{FF2B5EF4-FFF2-40B4-BE49-F238E27FC236}">
                <a16:creationId xmlns:a16="http://schemas.microsoft.com/office/drawing/2014/main" id="{657C108C-8DF3-FD0E-11CF-472569B9658C}"/>
              </a:ext>
            </a:extLst>
          </p:cNvPr>
          <p:cNvPicPr>
            <a:picLocks noChangeAspect="1"/>
          </p:cNvPicPr>
          <p:nvPr/>
        </p:nvPicPr>
        <p:blipFill>
          <a:blip r:embed="rId4"/>
          <a:stretch>
            <a:fillRect/>
          </a:stretch>
        </p:blipFill>
        <p:spPr>
          <a:xfrm>
            <a:off x="5651770" y="3695430"/>
            <a:ext cx="2418620" cy="139282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The Folium map displays all SpaceX launch sites</a:t>
            </a:r>
          </a:p>
          <a:p>
            <a:pPr>
              <a:lnSpc>
                <a:spcPct val="100000"/>
              </a:lnSpc>
              <a:spcBef>
                <a:spcPts val="1400"/>
              </a:spcBef>
            </a:pPr>
            <a:r>
              <a:rPr lang="en-US" sz="1400" dirty="0">
                <a:solidFill>
                  <a:schemeClr val="accent3">
                    <a:lumMod val="25000"/>
                  </a:schemeClr>
                </a:solidFill>
              </a:rPr>
              <a:t>It is evident that all launch sites are coast-bound</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a:t>
            </a:r>
          </a:p>
        </p:txBody>
      </p:sp>
      <p:pic>
        <p:nvPicPr>
          <p:cNvPr id="4" name="Picture 3">
            <a:extLst>
              <a:ext uri="{FF2B5EF4-FFF2-40B4-BE49-F238E27FC236}">
                <a16:creationId xmlns:a16="http://schemas.microsoft.com/office/drawing/2014/main" id="{97924357-441D-1FC9-89E9-B87274A2D407}"/>
              </a:ext>
            </a:extLst>
          </p:cNvPr>
          <p:cNvPicPr>
            <a:picLocks noChangeAspect="1"/>
          </p:cNvPicPr>
          <p:nvPr/>
        </p:nvPicPr>
        <p:blipFill>
          <a:blip r:embed="rId3"/>
          <a:stretch>
            <a:fillRect/>
          </a:stretch>
        </p:blipFill>
        <p:spPr>
          <a:xfrm>
            <a:off x="770009" y="2546833"/>
            <a:ext cx="7780603" cy="39492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8600"/>
            <a:ext cx="7401223" cy="723022"/>
          </a:xfrm>
          <a:prstGeom prst="rect">
            <a:avLst/>
          </a:prstGeom>
        </p:spPr>
        <p:txBody>
          <a:bodyPr lIns="91440" tIns="45720" rIns="91440" bIns="45720" anchor="t">
            <a:normAutofit lnSpcReduction="10000"/>
          </a:bodyPr>
          <a:lstStyle/>
          <a:p>
            <a:pPr>
              <a:lnSpc>
                <a:spcPct val="100000"/>
              </a:lnSpc>
              <a:spcBef>
                <a:spcPts val="1400"/>
              </a:spcBef>
            </a:pPr>
            <a:r>
              <a:rPr lang="en-US" sz="1600" b="1" dirty="0">
                <a:solidFill>
                  <a:schemeClr val="accent3">
                    <a:lumMod val="25000"/>
                  </a:schemeClr>
                </a:solidFill>
              </a:rPr>
              <a:t>Successful landings (green):</a:t>
            </a:r>
          </a:p>
          <a:p>
            <a:pPr>
              <a:lnSpc>
                <a:spcPct val="100000"/>
              </a:lnSpc>
              <a:spcBef>
                <a:spcPts val="1400"/>
              </a:spcBef>
            </a:pPr>
            <a:r>
              <a:rPr lang="en-US" sz="1600" b="1" dirty="0">
                <a:solidFill>
                  <a:schemeClr val="accent3">
                    <a:lumMod val="25000"/>
                  </a:schemeClr>
                </a:solidFill>
              </a:rPr>
              <a:t>Failed landings (red):</a:t>
            </a:r>
          </a:p>
          <a:p>
            <a:pPr>
              <a:lnSpc>
                <a:spcPct val="100000"/>
              </a:lnSpc>
              <a:spcBef>
                <a:spcPts val="1400"/>
              </a:spcBef>
            </a:pPr>
            <a:endParaRPr lang="en-US" b="1" dirty="0">
              <a:solidFill>
                <a:schemeClr val="accent3">
                  <a:lumMod val="25000"/>
                </a:schemeClr>
              </a:solidFill>
            </a:endParaRPr>
          </a:p>
          <a:p>
            <a:pPr>
              <a:lnSpc>
                <a:spcPct val="100000"/>
              </a:lnSpc>
              <a:spcBef>
                <a:spcPts val="1400"/>
              </a:spcBef>
            </a:pPr>
            <a:endParaRPr lang="en-US" b="1" dirty="0">
              <a:solidFill>
                <a:schemeClr val="accent3">
                  <a:lumMod val="25000"/>
                </a:schemeClr>
              </a:solidFill>
            </a:endParaRPr>
          </a:p>
          <a:p>
            <a:pPr>
              <a:lnSpc>
                <a:spcPct val="100000"/>
              </a:lnSpc>
              <a:spcBef>
                <a:spcPts val="1400"/>
              </a:spcBef>
            </a:pPr>
            <a:endParaRPr lang="en-US" b="1"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Outcomes</a:t>
            </a:r>
          </a:p>
        </p:txBody>
      </p:sp>
      <p:pic>
        <p:nvPicPr>
          <p:cNvPr id="6147" name="Picture 3" descr="page38image40993104">
            <a:extLst>
              <a:ext uri="{FF2B5EF4-FFF2-40B4-BE49-F238E27FC236}">
                <a16:creationId xmlns:a16="http://schemas.microsoft.com/office/drawing/2014/main" id="{CA7D4F4A-170E-7A4F-27C9-85A649875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2368111"/>
            <a:ext cx="3708400"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DF932DB-E586-CFBE-125F-CFC66EF5F113}"/>
              </a:ext>
            </a:extLst>
          </p:cNvPr>
          <p:cNvPicPr>
            <a:picLocks noChangeAspect="1"/>
          </p:cNvPicPr>
          <p:nvPr/>
        </p:nvPicPr>
        <p:blipFill>
          <a:blip r:embed="rId5"/>
          <a:stretch>
            <a:fillRect/>
          </a:stretch>
        </p:blipFill>
        <p:spPr>
          <a:xfrm>
            <a:off x="4589023" y="1484009"/>
            <a:ext cx="6722928" cy="409966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3092" y="1690688"/>
            <a:ext cx="6893393" cy="2734471"/>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rPr>
              <a:t>Launch sites are predominantly close to railways and highways.  It may be hypothesized that this is due to ease of transportation for equipment and personnel.</a:t>
            </a:r>
          </a:p>
          <a:p>
            <a:pPr>
              <a:lnSpc>
                <a:spcPct val="100000"/>
              </a:lnSpc>
              <a:spcBef>
                <a:spcPts val="1400"/>
              </a:spcBef>
            </a:pPr>
            <a:r>
              <a:rPr lang="en-US" sz="1400" dirty="0">
                <a:solidFill>
                  <a:schemeClr val="accent3">
                    <a:lumMod val="25000"/>
                  </a:schemeClr>
                </a:solidFill>
                <a:latin typeface="Abadi"/>
              </a:rPr>
              <a:t>Proximity to the coastline and a safe distance from cities allows for safe launch without compromising the safety of citizens located in the nearby  towns and cities. </a:t>
            </a:r>
            <a:endParaRPr lang="en-US" sz="2200" dirty="0">
              <a:solidFill>
                <a:schemeClr val="accent3">
                  <a:lumMod val="25000"/>
                </a:schemeClr>
              </a:solidFill>
              <a:latin typeface="Abadi"/>
            </a:endParaRPr>
          </a:p>
          <a:p>
            <a:pPr marL="0" indent="0">
              <a:lnSpc>
                <a:spcPct val="100000"/>
              </a:lnSpc>
              <a:spcBef>
                <a:spcPts val="1400"/>
              </a:spcBef>
              <a:buNone/>
            </a:pPr>
            <a:endParaRPr lang="en-US" sz="14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a:t>
            </a:r>
          </a:p>
        </p:txBody>
      </p:sp>
      <p:pic>
        <p:nvPicPr>
          <p:cNvPr id="7" name="Picture 6">
            <a:extLst>
              <a:ext uri="{FF2B5EF4-FFF2-40B4-BE49-F238E27FC236}">
                <a16:creationId xmlns:a16="http://schemas.microsoft.com/office/drawing/2014/main" id="{FF0C49DA-35CE-1B04-90F2-C05FFFE8BA1A}"/>
              </a:ext>
            </a:extLst>
          </p:cNvPr>
          <p:cNvPicPr>
            <a:picLocks noChangeAspect="1"/>
          </p:cNvPicPr>
          <p:nvPr/>
        </p:nvPicPr>
        <p:blipFill>
          <a:blip r:embed="rId4"/>
          <a:stretch>
            <a:fillRect/>
          </a:stretch>
        </p:blipFill>
        <p:spPr>
          <a:xfrm>
            <a:off x="985209" y="3001892"/>
            <a:ext cx="3546000" cy="1109485"/>
          </a:xfrm>
          <a:prstGeom prst="rect">
            <a:avLst/>
          </a:prstGeom>
        </p:spPr>
      </p:pic>
      <p:pic>
        <p:nvPicPr>
          <p:cNvPr id="10" name="Picture 9">
            <a:extLst>
              <a:ext uri="{FF2B5EF4-FFF2-40B4-BE49-F238E27FC236}">
                <a16:creationId xmlns:a16="http://schemas.microsoft.com/office/drawing/2014/main" id="{C00FCA7E-6002-CD02-2E03-5D7679218B9E}"/>
              </a:ext>
            </a:extLst>
          </p:cNvPr>
          <p:cNvPicPr>
            <a:picLocks noChangeAspect="1"/>
          </p:cNvPicPr>
          <p:nvPr/>
        </p:nvPicPr>
        <p:blipFill>
          <a:blip r:embed="rId5"/>
          <a:stretch>
            <a:fillRect/>
          </a:stretch>
        </p:blipFill>
        <p:spPr>
          <a:xfrm>
            <a:off x="7707007" y="1280882"/>
            <a:ext cx="2604312" cy="2275753"/>
          </a:xfrm>
          <a:prstGeom prst="rect">
            <a:avLst/>
          </a:prstGeom>
        </p:spPr>
      </p:pic>
      <p:pic>
        <p:nvPicPr>
          <p:cNvPr id="7169" name="Picture 1" descr="page39image38229584">
            <a:extLst>
              <a:ext uri="{FF2B5EF4-FFF2-40B4-BE49-F238E27FC236}">
                <a16:creationId xmlns:a16="http://schemas.microsoft.com/office/drawing/2014/main" id="{3C8DD5E9-51D2-F5A7-ACA4-E5B8C5BCAD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723" y="4233493"/>
            <a:ext cx="2765908" cy="243284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page39image38234400">
            <a:extLst>
              <a:ext uri="{FF2B5EF4-FFF2-40B4-BE49-F238E27FC236}">
                <a16:creationId xmlns:a16="http://schemas.microsoft.com/office/drawing/2014/main" id="{AC6FF429-D6AA-B1EB-55F3-5175592D2B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554" y="3668290"/>
            <a:ext cx="3928084" cy="299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884034" cy="4033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600" b="1" dirty="0">
                <a:solidFill>
                  <a:schemeClr val="accent3">
                    <a:lumMod val="25000"/>
                  </a:schemeClr>
                </a:solidFill>
                <a:latin typeface="+mn-lt"/>
              </a:rPr>
              <a:t>Project Background and Context</a:t>
            </a:r>
          </a:p>
          <a:p>
            <a:pPr marL="0" indent="0">
              <a:spcBef>
                <a:spcPts val="1400"/>
              </a:spcBef>
              <a:buNone/>
            </a:pPr>
            <a:r>
              <a:rPr lang="en-US" sz="1400" dirty="0">
                <a:solidFill>
                  <a:schemeClr val="accent3">
                    <a:lumMod val="25000"/>
                  </a:schemeClr>
                </a:solidFill>
                <a:latin typeface="+mn-lt"/>
              </a:rPr>
              <a:t>The commercial space age has arrived and companies are making space travel possible and affordable.  Virgin Galactic, </a:t>
            </a:r>
            <a:r>
              <a:rPr lang="en-US" sz="1400" dirty="0" err="1">
                <a:solidFill>
                  <a:schemeClr val="accent3">
                    <a:lumMod val="25000"/>
                  </a:schemeClr>
                </a:solidFill>
                <a:latin typeface="+mn-lt"/>
              </a:rPr>
              <a:t>RocketLab</a:t>
            </a:r>
            <a:r>
              <a:rPr lang="en-US" sz="1400" dirty="0">
                <a:solidFill>
                  <a:schemeClr val="accent3">
                    <a:lumMod val="25000"/>
                  </a:schemeClr>
                </a:solidFill>
                <a:latin typeface="+mn-lt"/>
              </a:rPr>
              <a:t>, Blue Origin and SpaceX dominate the industry, providing suborbital spaceflights, satellites, satellite internet and reusable rockets.  Possibly the most successful of these companies is SpaceX, with relatively inexpensive rocket launches, advertising Falcon 9 rocket launches at a cost of 62 million dollars.  Compared to the competition charging 165 million dollars and upwards, SpaceX dominate the market by saving on the first stage of launch by recovering (or reusing) the first stage. </a:t>
            </a:r>
          </a:p>
          <a:p>
            <a:pPr marL="0" indent="0">
              <a:spcBef>
                <a:spcPts val="1400"/>
              </a:spcBef>
              <a:buNone/>
            </a:pPr>
            <a:r>
              <a:rPr lang="en-US" sz="1400" dirty="0">
                <a:solidFill>
                  <a:schemeClr val="accent3">
                    <a:lumMod val="25000"/>
                  </a:schemeClr>
                </a:solidFill>
                <a:latin typeface="+mn-lt"/>
              </a:rPr>
              <a:t>This crucial step is vital to SpaceX’s success and we will therefore purpose to predict the likelihood of the Flacon 9 landing successfully.  If the success of the first stage can be predicted with a high-level of accuracy, we can predict the cost of a launch.  This information can be utilized by competing companies seeking to contend in this field.  </a:t>
            </a:r>
          </a:p>
          <a:p>
            <a:pPr>
              <a:spcBef>
                <a:spcPts val="1400"/>
              </a:spcBef>
            </a:pPr>
            <a:r>
              <a:rPr lang="en-US" sz="1600" b="1" dirty="0">
                <a:solidFill>
                  <a:schemeClr val="accent3">
                    <a:lumMod val="25000"/>
                  </a:schemeClr>
                </a:solidFill>
                <a:latin typeface="+mn-lt"/>
              </a:rPr>
              <a:t>Problems we will Seek to Answer</a:t>
            </a:r>
          </a:p>
          <a:p>
            <a:pPr lvl="1">
              <a:spcBef>
                <a:spcPts val="1400"/>
              </a:spcBef>
            </a:pPr>
            <a:r>
              <a:rPr lang="en-US" sz="1400" dirty="0">
                <a:solidFill>
                  <a:schemeClr val="accent3">
                    <a:lumMod val="25000"/>
                  </a:schemeClr>
                </a:solidFill>
                <a:latin typeface="+mn-lt"/>
              </a:rPr>
              <a:t>The price of each launch</a:t>
            </a:r>
          </a:p>
          <a:p>
            <a:pPr lvl="1">
              <a:spcBef>
                <a:spcPts val="1400"/>
              </a:spcBef>
            </a:pPr>
            <a:r>
              <a:rPr lang="en-US" sz="1400" dirty="0">
                <a:solidFill>
                  <a:schemeClr val="accent3">
                    <a:lumMod val="25000"/>
                  </a:schemeClr>
                </a:solidFill>
                <a:latin typeface="+mn-lt"/>
              </a:rPr>
              <a:t>Correlations between rocket attributes and successful landings</a:t>
            </a:r>
          </a:p>
          <a:p>
            <a:pPr lvl="1">
              <a:spcBef>
                <a:spcPts val="1400"/>
              </a:spcBef>
            </a:pPr>
            <a:r>
              <a:rPr lang="en-US" sz="1400" dirty="0">
                <a:solidFill>
                  <a:schemeClr val="accent3">
                    <a:lumMod val="25000"/>
                  </a:schemeClr>
                </a:solidFill>
                <a:latin typeface="+mn-lt"/>
              </a:rPr>
              <a:t>Conditions that result in successful landings</a:t>
            </a:r>
          </a:p>
          <a:p>
            <a:pPr lvl="1">
              <a:spcBef>
                <a:spcPts val="1400"/>
              </a:spcBef>
            </a:pPr>
            <a:endParaRPr lang="en-US" sz="1800" dirty="0">
              <a:solidFill>
                <a:schemeClr val="accent3">
                  <a:lumMod val="25000"/>
                </a:schemeClr>
              </a:solidFill>
              <a:latin typeface="+mn-lt"/>
            </a:endParaRPr>
          </a:p>
          <a:p>
            <a:pPr>
              <a:spcBef>
                <a:spcPts val="1400"/>
              </a:spcBef>
            </a:pPr>
            <a:endParaRPr lang="en-US" sz="2200" dirty="0">
              <a:solidFill>
                <a:schemeClr val="accent3">
                  <a:lumMod val="25000"/>
                </a:schemeClr>
              </a:solidFill>
              <a:latin typeface="+mn-lt"/>
            </a:endParaRPr>
          </a:p>
          <a:p>
            <a:pPr lvl="1">
              <a:spcBef>
                <a:spcPts val="1400"/>
              </a:spcBef>
            </a:pPr>
            <a:endParaRPr lang="en-US" sz="1800" dirty="0">
              <a:solidFill>
                <a:schemeClr val="accent3">
                  <a:lumMod val="25000"/>
                </a:schemeClr>
              </a:solidFill>
              <a:latin typeface="+mn-lt"/>
            </a:endParaRPr>
          </a:p>
          <a:p>
            <a:pPr lvl="1">
              <a:spcBef>
                <a:spcPts val="1400"/>
              </a:spcBef>
            </a:pPr>
            <a:endParaRPr lang="en-US" sz="18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KSLC - 39A has the highest success rate among all sites</a:t>
            </a:r>
          </a:p>
          <a:p>
            <a:pPr>
              <a:lnSpc>
                <a:spcPct val="100000"/>
              </a:lnSpc>
              <a:spcBef>
                <a:spcPts val="1400"/>
              </a:spcBef>
            </a:pPr>
            <a:r>
              <a:rPr lang="en-US" sz="1400" dirty="0">
                <a:solidFill>
                  <a:schemeClr val="accent3">
                    <a:lumMod val="25000"/>
                  </a:schemeClr>
                </a:solidFill>
              </a:rPr>
              <a:t>VAFB SLC-4E has the least success.  This is likely due to:</a:t>
            </a:r>
          </a:p>
          <a:p>
            <a:pPr lvl="1">
              <a:lnSpc>
                <a:spcPct val="100000"/>
              </a:lnSpc>
              <a:spcBef>
                <a:spcPts val="1400"/>
              </a:spcBef>
            </a:pPr>
            <a:r>
              <a:rPr lang="en-US" sz="1400" dirty="0">
                <a:solidFill>
                  <a:schemeClr val="accent3">
                    <a:lumMod val="25000"/>
                  </a:schemeClr>
                </a:solidFill>
              </a:rPr>
              <a:t>A small data sample</a:t>
            </a:r>
          </a:p>
          <a:p>
            <a:pPr lvl="1">
              <a:lnSpc>
                <a:spcPct val="100000"/>
              </a:lnSpc>
              <a:spcBef>
                <a:spcPts val="1400"/>
              </a:spcBef>
            </a:pPr>
            <a:r>
              <a:rPr lang="en-US" sz="1400" dirty="0">
                <a:solidFill>
                  <a:schemeClr val="accent3">
                    <a:lumMod val="25000"/>
                  </a:schemeClr>
                </a:solidFill>
              </a:rPr>
              <a:t>It is the only site located in California, hence the West Coast may pose more difficulty than the East Coast, due to unknown factors</a:t>
            </a:r>
          </a:p>
          <a:p>
            <a:pPr marL="457200" lvl="1" indent="0">
              <a:lnSpc>
                <a:spcPct val="100000"/>
              </a:lnSpc>
              <a:spcBef>
                <a:spcPts val="1400"/>
              </a:spcBef>
              <a:buNone/>
            </a:pPr>
            <a:endParaRPr lang="en-US" sz="1400" dirty="0">
              <a:solidFill>
                <a:schemeClr val="accent3">
                  <a:lumMod val="25000"/>
                </a:schemeClr>
              </a:solidFill>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 All Sites</a:t>
            </a:r>
          </a:p>
        </p:txBody>
      </p:sp>
      <p:pic>
        <p:nvPicPr>
          <p:cNvPr id="8193" name="Picture 1" descr="page41image41346688">
            <a:extLst>
              <a:ext uri="{FF2B5EF4-FFF2-40B4-BE49-F238E27FC236}">
                <a16:creationId xmlns:a16="http://schemas.microsoft.com/office/drawing/2014/main" id="{11D619D1-6CD6-5FF4-119A-FFF9B4828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924" y="3545731"/>
            <a:ext cx="4150467" cy="313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KSLC – 39A holds the highest success rate:</a:t>
            </a:r>
          </a:p>
          <a:p>
            <a:pPr lvl="1">
              <a:lnSpc>
                <a:spcPct val="100000"/>
              </a:lnSpc>
              <a:spcBef>
                <a:spcPts val="1400"/>
              </a:spcBef>
            </a:pPr>
            <a:r>
              <a:rPr lang="en-US" sz="1400" dirty="0">
                <a:solidFill>
                  <a:schemeClr val="accent3">
                    <a:lumMod val="25000"/>
                  </a:schemeClr>
                </a:solidFill>
              </a:rPr>
              <a:t>10 Successful Landing (76.9%)</a:t>
            </a:r>
          </a:p>
          <a:p>
            <a:pPr lvl="1">
              <a:lnSpc>
                <a:spcPct val="100000"/>
              </a:lnSpc>
              <a:spcBef>
                <a:spcPts val="1400"/>
              </a:spcBef>
            </a:pPr>
            <a:r>
              <a:rPr lang="en-US" sz="1400" dirty="0">
                <a:solidFill>
                  <a:schemeClr val="accent3">
                    <a:lumMod val="25000"/>
                  </a:schemeClr>
                </a:solidFill>
              </a:rPr>
              <a:t>3 Landing Failures (23.1%)</a:t>
            </a:r>
          </a:p>
          <a:p>
            <a:pPr marL="457200" lvl="1" indent="0">
              <a:lnSpc>
                <a:spcPct val="100000"/>
              </a:lnSpc>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Laugh Site – Highest Success Rate</a:t>
            </a:r>
          </a:p>
        </p:txBody>
      </p:sp>
      <p:pic>
        <p:nvPicPr>
          <p:cNvPr id="4" name="Picture 3">
            <a:extLst>
              <a:ext uri="{FF2B5EF4-FFF2-40B4-BE49-F238E27FC236}">
                <a16:creationId xmlns:a16="http://schemas.microsoft.com/office/drawing/2014/main" id="{62A32526-EE4C-194F-917C-085D24989B38}"/>
              </a:ext>
            </a:extLst>
          </p:cNvPr>
          <p:cNvPicPr>
            <a:picLocks noChangeAspect="1"/>
          </p:cNvPicPr>
          <p:nvPr/>
        </p:nvPicPr>
        <p:blipFill>
          <a:blip r:embed="rId3"/>
          <a:stretch>
            <a:fillRect/>
          </a:stretch>
        </p:blipFill>
        <p:spPr>
          <a:xfrm>
            <a:off x="1245590" y="3034453"/>
            <a:ext cx="4171448" cy="326763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The following graphs illustrate that the launch success rate (class 1) – for low weighted payloads (0 – 5000kg) – is higher than that of heavy weighted payloads (5000 – 10000 kg)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Launch Outcome Scatter Plot</a:t>
            </a:r>
          </a:p>
        </p:txBody>
      </p:sp>
      <p:pic>
        <p:nvPicPr>
          <p:cNvPr id="4" name="Picture 3">
            <a:extLst>
              <a:ext uri="{FF2B5EF4-FFF2-40B4-BE49-F238E27FC236}">
                <a16:creationId xmlns:a16="http://schemas.microsoft.com/office/drawing/2014/main" id="{61264E24-A992-5663-814E-9CA1BB81E8A4}"/>
              </a:ext>
            </a:extLst>
          </p:cNvPr>
          <p:cNvPicPr>
            <a:picLocks noChangeAspect="1"/>
          </p:cNvPicPr>
          <p:nvPr/>
        </p:nvPicPr>
        <p:blipFill>
          <a:blip r:embed="rId3"/>
          <a:stretch>
            <a:fillRect/>
          </a:stretch>
        </p:blipFill>
        <p:spPr>
          <a:xfrm>
            <a:off x="1007327" y="2310460"/>
            <a:ext cx="9770920" cy="38946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05459"/>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The test set produced as accuracy of approximately 83.33%</a:t>
            </a:r>
          </a:p>
          <a:p>
            <a:pPr>
              <a:lnSpc>
                <a:spcPct val="100000"/>
              </a:lnSpc>
              <a:spcBef>
                <a:spcPts val="1400"/>
              </a:spcBef>
            </a:pPr>
            <a:r>
              <a:rPr lang="en-US" sz="1400" dirty="0">
                <a:solidFill>
                  <a:schemeClr val="accent3">
                    <a:lumMod val="25000"/>
                  </a:schemeClr>
                </a:solidFill>
              </a:rPr>
              <a:t>Due to the small test set (18) more data is needed to determine the ideal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D7CB87C-4C95-7046-87F4-FB34EB65D70D}"/>
              </a:ext>
            </a:extLst>
          </p:cNvPr>
          <p:cNvPicPr>
            <a:picLocks noChangeAspect="1"/>
          </p:cNvPicPr>
          <p:nvPr/>
        </p:nvPicPr>
        <p:blipFill>
          <a:blip r:embed="rId4"/>
          <a:stretch>
            <a:fillRect/>
          </a:stretch>
        </p:blipFill>
        <p:spPr>
          <a:xfrm>
            <a:off x="2110362" y="2615641"/>
            <a:ext cx="4088246" cy="370370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477960"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As the all models were used for the same test set, the confusion matrix is the same for all models.</a:t>
            </a:r>
          </a:p>
          <a:p>
            <a:pPr>
              <a:lnSpc>
                <a:spcPct val="100000"/>
              </a:lnSpc>
              <a:spcBef>
                <a:spcPts val="1400"/>
              </a:spcBef>
            </a:pPr>
            <a:r>
              <a:rPr lang="en-US" sz="1400" dirty="0">
                <a:solidFill>
                  <a:schemeClr val="accent3">
                    <a:lumMod val="25000"/>
                  </a:schemeClr>
                </a:solidFill>
              </a:rPr>
              <a:t>However, the confusion matrix for the decision tree demonstrates that the classifier can distinguish the different classes. </a:t>
            </a:r>
          </a:p>
          <a:p>
            <a:pPr>
              <a:lnSpc>
                <a:spcPct val="100000"/>
              </a:lnSpc>
              <a:spcBef>
                <a:spcPts val="1400"/>
              </a:spcBef>
            </a:pPr>
            <a:r>
              <a:rPr lang="en-US" sz="1400" dirty="0">
                <a:solidFill>
                  <a:schemeClr val="accent3">
                    <a:lumMod val="25000"/>
                  </a:schemeClr>
                </a:solidFill>
              </a:rPr>
              <a:t>False positives remain a concern as unsuccessful landings may be marked as successful by the classifier.</a:t>
            </a:r>
          </a:p>
          <a:p>
            <a:pPr>
              <a:lnSpc>
                <a:spcPct val="100000"/>
              </a:lnSpc>
              <a:spcBef>
                <a:spcPts val="1400"/>
              </a:spcBef>
            </a:pPr>
            <a:r>
              <a:rPr lang="en-US" sz="1400" dirty="0">
                <a:solidFill>
                  <a:schemeClr val="accent3">
                    <a:lumMod val="25000"/>
                  </a:schemeClr>
                </a:solidFill>
              </a:rPr>
              <a:t>Ultimately, these models predict successful landings</a:t>
            </a:r>
          </a:p>
          <a:p>
            <a:pPr marL="0" indent="0">
              <a:lnSpc>
                <a:spcPct val="100000"/>
              </a:lnSpc>
              <a:spcBef>
                <a:spcPts val="1400"/>
              </a:spcBef>
              <a:buNone/>
            </a:pPr>
            <a:endParaRPr lang="en-US" sz="1400"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0E91F8D-B57A-83C2-0510-5CF16ACDFC5C}"/>
              </a:ext>
            </a:extLst>
          </p:cNvPr>
          <p:cNvPicPr>
            <a:picLocks noChangeAspect="1"/>
          </p:cNvPicPr>
          <p:nvPr/>
        </p:nvPicPr>
        <p:blipFill>
          <a:blip r:embed="rId3"/>
          <a:stretch>
            <a:fillRect/>
          </a:stretch>
        </p:blipFill>
        <p:spPr>
          <a:xfrm>
            <a:off x="4953675" y="2781103"/>
            <a:ext cx="3656466" cy="36461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lnSpcReduction="20000"/>
          </a:bodyPr>
          <a:lstStyle/>
          <a:p>
            <a:pPr>
              <a:lnSpc>
                <a:spcPct val="100000"/>
              </a:lnSpc>
              <a:spcBef>
                <a:spcPts val="1400"/>
              </a:spcBef>
            </a:pPr>
            <a:r>
              <a:rPr lang="en-US" sz="1800" dirty="0">
                <a:solidFill>
                  <a:schemeClr val="accent3">
                    <a:lumMod val="25000"/>
                  </a:schemeClr>
                </a:solidFill>
              </a:rPr>
              <a:t>As the number of flights increase, the success rate increased. </a:t>
            </a:r>
          </a:p>
          <a:p>
            <a:pPr lvl="1">
              <a:lnSpc>
                <a:spcPct val="100000"/>
              </a:lnSpc>
              <a:spcBef>
                <a:spcPts val="1400"/>
              </a:spcBef>
            </a:pPr>
            <a:r>
              <a:rPr lang="en-US" sz="1800" dirty="0">
                <a:solidFill>
                  <a:schemeClr val="accent3">
                    <a:lumMod val="25000"/>
                  </a:schemeClr>
                </a:solidFill>
              </a:rPr>
              <a:t>Recently this number has exceeded 80%</a:t>
            </a:r>
          </a:p>
          <a:p>
            <a:pPr>
              <a:lnSpc>
                <a:spcPct val="100000"/>
              </a:lnSpc>
              <a:spcBef>
                <a:spcPts val="1400"/>
              </a:spcBef>
            </a:pPr>
            <a:r>
              <a:rPr lang="en-US" sz="1800" dirty="0">
                <a:solidFill>
                  <a:schemeClr val="accent3">
                    <a:lumMod val="25000"/>
                  </a:schemeClr>
                </a:solidFill>
              </a:rPr>
              <a:t>Orbital types SSO, HWO, GEO and ES-L1 have the highest success rate</a:t>
            </a:r>
          </a:p>
          <a:p>
            <a:pPr>
              <a:lnSpc>
                <a:spcPct val="100000"/>
              </a:lnSpc>
              <a:spcBef>
                <a:spcPts val="1400"/>
              </a:spcBef>
            </a:pPr>
            <a:r>
              <a:rPr lang="en-US" sz="1800" dirty="0">
                <a:solidFill>
                  <a:schemeClr val="accent3">
                    <a:lumMod val="25000"/>
                  </a:schemeClr>
                </a:solidFill>
              </a:rPr>
              <a:t>Launch success rate started to increase in 2013 till 2020</a:t>
            </a:r>
          </a:p>
          <a:p>
            <a:pPr>
              <a:lnSpc>
                <a:spcPct val="100000"/>
              </a:lnSpc>
              <a:spcBef>
                <a:spcPts val="1400"/>
              </a:spcBef>
            </a:pPr>
            <a:r>
              <a:rPr lang="en-US" sz="1800" dirty="0">
                <a:solidFill>
                  <a:schemeClr val="accent3">
                    <a:lumMod val="25000"/>
                  </a:schemeClr>
                </a:solidFill>
              </a:rPr>
              <a:t>KSLC-39A has the highest number of successful launches and the predominate success rate among all sites</a:t>
            </a:r>
          </a:p>
          <a:p>
            <a:pPr>
              <a:lnSpc>
                <a:spcPct val="100000"/>
              </a:lnSpc>
              <a:spcBef>
                <a:spcPts val="1400"/>
              </a:spcBef>
            </a:pPr>
            <a:r>
              <a:rPr lang="en-US" sz="1800" dirty="0">
                <a:solidFill>
                  <a:schemeClr val="accent3">
                    <a:lumMod val="25000"/>
                  </a:schemeClr>
                </a:solidFill>
              </a:rPr>
              <a:t>The decision tree classifier has proved to be the most successful model algorithm for this task</a:t>
            </a:r>
          </a:p>
          <a:p>
            <a:pPr>
              <a:lnSpc>
                <a:spcPct val="100000"/>
              </a:lnSpc>
              <a:spcBef>
                <a:spcPts val="1400"/>
              </a:spcBef>
            </a:pPr>
            <a:r>
              <a:rPr lang="en-US" sz="1800" dirty="0">
                <a:solidFill>
                  <a:schemeClr val="accent3">
                    <a:lumMod val="25000"/>
                  </a:schemeClr>
                </a:solidFill>
              </a:rPr>
              <a:t>The success rate of low weighted payloads is higher than heavy weighted payloads</a:t>
            </a:r>
          </a:p>
          <a:p>
            <a:pPr>
              <a:lnSpc>
                <a:spcPct val="100000"/>
              </a:lnSpc>
              <a:spcBef>
                <a:spcPts val="1400"/>
              </a:spcBef>
            </a:pPr>
            <a:r>
              <a:rPr lang="en-US" sz="1800" dirty="0">
                <a:solidFill>
                  <a:schemeClr val="accent3">
                    <a:lumMod val="25000"/>
                  </a:schemeClr>
                </a:solidFill>
              </a:rPr>
              <a:t>All models have the accuracy of 83.33%, though it would appear that ore data is needed to determine the optimal model as a small data size was utilized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5"/>
              </a:rPr>
              <a:t>Coursera Applied Data Science Cap Stone Course URL</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Visual Studio Code</a:t>
            </a:r>
          </a:p>
          <a:p>
            <a:pPr>
              <a:lnSpc>
                <a:spcPct val="100000"/>
              </a:lnSpc>
              <a:spcBef>
                <a:spcPts val="1400"/>
              </a:spcBef>
            </a:pPr>
            <a:r>
              <a:rPr lang="en-US" sz="1400" dirty="0">
                <a:solidFill>
                  <a:schemeClr val="accent3">
                    <a:lumMod val="25000"/>
                  </a:schemeClr>
                </a:solidFill>
              </a:rPr>
              <a:t>PyCharm CE</a:t>
            </a:r>
            <a:endParaRPr lang="en-US" sz="2200" dirty="0">
              <a:solidFill>
                <a:schemeClr val="accent3">
                  <a:lumMod val="25000"/>
                </a:schemeClr>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b="1" dirty="0">
                <a:solidFill>
                  <a:srgbClr val="121619"/>
                </a:solidFill>
                <a:latin typeface="+mn-lt"/>
              </a:rPr>
              <a:t>Executive Summary</a:t>
            </a:r>
          </a:p>
          <a:p>
            <a:pPr>
              <a:lnSpc>
                <a:spcPct val="120000"/>
              </a:lnSpc>
              <a:spcBef>
                <a:spcPts val="1400"/>
              </a:spcBef>
            </a:pPr>
            <a:r>
              <a:rPr lang="en-US" sz="1400" dirty="0">
                <a:solidFill>
                  <a:srgbClr val="121619"/>
                </a:solidFill>
                <a:latin typeface="+mn-lt"/>
              </a:rPr>
              <a:t>Data collection methodology:</a:t>
            </a:r>
          </a:p>
          <a:p>
            <a:pPr lvl="1">
              <a:lnSpc>
                <a:spcPct val="120000"/>
              </a:lnSpc>
              <a:spcBef>
                <a:spcPts val="1400"/>
              </a:spcBef>
            </a:pPr>
            <a:r>
              <a:rPr lang="en-US" sz="1400" dirty="0">
                <a:solidFill>
                  <a:srgbClr val="121619"/>
                </a:solidFill>
                <a:latin typeface="+mn-lt"/>
              </a:rPr>
              <a:t>SpaceX API </a:t>
            </a:r>
          </a:p>
          <a:p>
            <a:pPr lvl="1">
              <a:lnSpc>
                <a:spcPct val="120000"/>
              </a:lnSpc>
              <a:spcBef>
                <a:spcPts val="1400"/>
              </a:spcBef>
            </a:pPr>
            <a:r>
              <a:rPr lang="en-US" sz="1400" dirty="0">
                <a:solidFill>
                  <a:srgbClr val="121619"/>
                </a:solidFill>
                <a:latin typeface="+mn-lt"/>
              </a:rPr>
              <a:t>Web Scraping from </a:t>
            </a:r>
            <a:r>
              <a:rPr lang="en-ZA" sz="1400" dirty="0">
                <a:solidFill>
                  <a:srgbClr val="0563C1"/>
                </a:solidFill>
                <a:latin typeface="+mn-lt"/>
                <a:hlinkClick r:id="rId4">
                  <a:extLst>
                    <a:ext uri="{A12FA001-AC4F-418D-AE19-62706E023703}">
                      <ahyp:hlinkClr xmlns:ahyp="http://schemas.microsoft.com/office/drawing/2018/hyperlinkcolor" val="tx"/>
                    </a:ext>
                  </a:extLst>
                </a:hlinkClick>
              </a:rPr>
              <a:t>Falcon 9 and Falcon Heavy Launches Records - </a:t>
            </a:r>
            <a:r>
              <a:rPr lang="en-ZA" sz="1400" dirty="0">
                <a:solidFill>
                  <a:srgbClr val="121619"/>
                </a:solidFill>
                <a:latin typeface="+mn-lt"/>
                <a:hlinkClick r:id="rId4">
                  <a:extLst>
                    <a:ext uri="{A12FA001-AC4F-418D-AE19-62706E023703}">
                      <ahyp:hlinkClr xmlns:ahyp="http://schemas.microsoft.com/office/drawing/2018/hyperlinkcolor" val="tx"/>
                    </a:ext>
                  </a:extLst>
                </a:hlinkClick>
              </a:rPr>
              <a:t>Wikipedia </a:t>
            </a:r>
            <a:endParaRPr lang="en-US" sz="1400" dirty="0">
              <a:solidFill>
                <a:srgbClr val="121619"/>
              </a:solidFill>
              <a:latin typeface="+mn-lt"/>
            </a:endParaRPr>
          </a:p>
          <a:p>
            <a:pPr>
              <a:lnSpc>
                <a:spcPct val="120000"/>
              </a:lnSpc>
              <a:spcBef>
                <a:spcPts val="1400"/>
              </a:spcBef>
            </a:pPr>
            <a:r>
              <a:rPr lang="en-US" sz="1400" dirty="0">
                <a:solidFill>
                  <a:srgbClr val="121619"/>
                </a:solidFill>
                <a:latin typeface="+mn-lt"/>
              </a:rPr>
              <a:t>Perform data wrangling</a:t>
            </a:r>
          </a:p>
          <a:p>
            <a:pPr lvl="1">
              <a:lnSpc>
                <a:spcPct val="120000"/>
              </a:lnSpc>
              <a:spcBef>
                <a:spcPts val="1400"/>
              </a:spcBef>
            </a:pPr>
            <a:r>
              <a:rPr lang="en-US" sz="1400" dirty="0">
                <a:solidFill>
                  <a:srgbClr val="121619"/>
                </a:solidFill>
                <a:latin typeface="+mn-lt"/>
              </a:rPr>
              <a:t>Convert outcomes into Training Labels with the booster successfully/unsuccessfully landed</a:t>
            </a:r>
          </a:p>
          <a:p>
            <a:pPr>
              <a:lnSpc>
                <a:spcPct val="120000"/>
              </a:lnSpc>
              <a:spcBef>
                <a:spcPts val="1400"/>
              </a:spcBef>
            </a:pPr>
            <a:r>
              <a:rPr lang="en-US" sz="1400" dirty="0">
                <a:solidFill>
                  <a:srgbClr val="121619"/>
                </a:solidFill>
                <a:latin typeface="+mn-lt"/>
              </a:rPr>
              <a:t>Perform exploratory data analysis (EDA) using visualization and SQL</a:t>
            </a:r>
          </a:p>
          <a:p>
            <a:pPr>
              <a:lnSpc>
                <a:spcPct val="120000"/>
              </a:lnSpc>
              <a:spcBef>
                <a:spcPts val="1400"/>
              </a:spcBef>
            </a:pPr>
            <a:r>
              <a:rPr lang="en-US" sz="1400" dirty="0">
                <a:solidFill>
                  <a:srgbClr val="121619"/>
                </a:solidFill>
                <a:latin typeface="+mn-lt"/>
              </a:rPr>
              <a:t>Perform interactive visual analytics using Folium and </a:t>
            </a:r>
            <a:r>
              <a:rPr lang="en-US" sz="1400" dirty="0" err="1">
                <a:solidFill>
                  <a:srgbClr val="121619"/>
                </a:solidFill>
                <a:latin typeface="+mn-lt"/>
              </a:rPr>
              <a:t>Plotly</a:t>
            </a:r>
            <a:r>
              <a:rPr lang="en-US" sz="1400" dirty="0">
                <a:solidFill>
                  <a:srgbClr val="121619"/>
                </a:solidFill>
                <a:latin typeface="+mn-lt"/>
              </a:rPr>
              <a:t> Dash</a:t>
            </a:r>
          </a:p>
          <a:p>
            <a:pPr>
              <a:lnSpc>
                <a:spcPct val="120000"/>
              </a:lnSpc>
              <a:spcBef>
                <a:spcPts val="1400"/>
              </a:spcBef>
            </a:pPr>
            <a:r>
              <a:rPr lang="en-US" sz="1400" dirty="0">
                <a:solidFill>
                  <a:srgbClr val="121619"/>
                </a:solidFill>
                <a:latin typeface="+mn-lt"/>
              </a:rPr>
              <a:t>Perform predictive analysis using classification models</a:t>
            </a:r>
          </a:p>
          <a:p>
            <a:pPr lvl="1">
              <a:lnSpc>
                <a:spcPct val="120000"/>
              </a:lnSpc>
              <a:spcBef>
                <a:spcPts val="1400"/>
              </a:spcBef>
            </a:pPr>
            <a:r>
              <a:rPr lang="en-US" sz="1400" dirty="0">
                <a:solidFill>
                  <a:srgbClr val="121619"/>
                </a:solidFill>
                <a:latin typeface="+mn-lt"/>
              </a:rPr>
              <a:t>Find the mot effective hyperparameters for SVM (Support Vector Machines), Classification Trees and Logistic Regression</a:t>
            </a:r>
          </a:p>
          <a:p>
            <a:pPr>
              <a:lnSpc>
                <a:spcPct val="12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687961" cy="4847549"/>
          </a:xfrm>
          <a:prstGeom prst="rect">
            <a:avLst/>
          </a:prstGeom>
        </p:spPr>
        <p:txBody>
          <a:bodyPr/>
          <a:lstStyle/>
          <a:p>
            <a:pPr>
              <a:lnSpc>
                <a:spcPct val="100000"/>
              </a:lnSpc>
              <a:spcBef>
                <a:spcPts val="1400"/>
              </a:spcBef>
            </a:pPr>
            <a:r>
              <a:rPr lang="en-US" sz="1400" dirty="0">
                <a:solidFill>
                  <a:schemeClr val="accent3">
                    <a:lumMod val="25000"/>
                  </a:schemeClr>
                </a:solidFill>
              </a:rPr>
              <a:t>The data collection process is a conglomeration of both API (Application Programming Interface) requests from the SpaceX API and web scraping from the SpaceX Wikipedia page </a:t>
            </a:r>
            <a:r>
              <a:rPr lang="en-ZA" sz="1400" dirty="0">
                <a:hlinkClick r:id="rId3"/>
              </a:rPr>
              <a:t>Falcon 9 and Falcon Heavy Launches Records</a:t>
            </a:r>
            <a:endParaRPr lang="en-ZA" sz="1400" dirty="0"/>
          </a:p>
          <a:p>
            <a:pPr lvl="1">
              <a:lnSpc>
                <a:spcPct val="100000"/>
              </a:lnSpc>
              <a:spcBef>
                <a:spcPts val="1400"/>
              </a:spcBef>
            </a:pPr>
            <a:r>
              <a:rPr lang="en-ZA" sz="1400" dirty="0">
                <a:solidFill>
                  <a:schemeClr val="accent3">
                    <a:lumMod val="25000"/>
                  </a:schemeClr>
                </a:solidFill>
              </a:rPr>
              <a:t>SpaceX API Data Columns: </a:t>
            </a:r>
          </a:p>
          <a:p>
            <a:pPr lvl="2">
              <a:lnSpc>
                <a:spcPct val="100000"/>
              </a:lnSpc>
              <a:spcBef>
                <a:spcPts val="1400"/>
              </a:spcBef>
            </a:pPr>
            <a:r>
              <a:rPr lang="en-ZA" sz="1400" dirty="0">
                <a:solidFill>
                  <a:schemeClr val="accent3">
                    <a:lumMod val="25000"/>
                  </a:schemeClr>
                </a:solidFill>
              </a:rPr>
              <a:t>Flight Number, Date, Booster Version, Payload Mass, Orbit, Launch Site, Outcome, Flights, Grid Fins, Reused, Legs, Landing Pad, Block, Reused Count, Serial, Longitude, Latitude</a:t>
            </a:r>
          </a:p>
          <a:p>
            <a:pPr lvl="1">
              <a:lnSpc>
                <a:spcPct val="100000"/>
              </a:lnSpc>
              <a:spcBef>
                <a:spcPts val="1400"/>
              </a:spcBef>
            </a:pPr>
            <a:r>
              <a:rPr lang="en-ZA" sz="1400" dirty="0">
                <a:solidFill>
                  <a:schemeClr val="accent3">
                    <a:lumMod val="25000"/>
                  </a:schemeClr>
                </a:solidFill>
              </a:rPr>
              <a:t>Web Scraping:</a:t>
            </a:r>
          </a:p>
          <a:p>
            <a:pPr lvl="2">
              <a:lnSpc>
                <a:spcPct val="100000"/>
              </a:lnSpc>
              <a:spcBef>
                <a:spcPts val="1400"/>
              </a:spcBef>
            </a:pPr>
            <a:r>
              <a:rPr lang="en-ZA" sz="1400" dirty="0">
                <a:solidFill>
                  <a:schemeClr val="accent3">
                    <a:lumMod val="25000"/>
                  </a:schemeClr>
                </a:solidFill>
              </a:rPr>
              <a:t>Wikipedia Web Scrape Data Columns:  Flight No., Launch Site, Payload, Payload Mass, Orbit, Customer, Launch Outcome, Version Booster, Booster Landing, Date, Time</a:t>
            </a:r>
            <a:endParaRPr lang="en-US" sz="1400" dirty="0">
              <a:solidFill>
                <a:schemeClr val="accent3">
                  <a:lumMod val="25000"/>
                </a:schemeClr>
              </a:solidFill>
            </a:endParaRPr>
          </a:p>
          <a:p>
            <a:pPr marL="0" indent="0">
              <a:buNone/>
            </a:pPr>
            <a:endParaRPr lang="en-US" sz="1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5C8BA005-AF25-084F-193B-74BFC4E77F6D}"/>
              </a:ext>
            </a:extLst>
          </p:cNvPr>
          <p:cNvPicPr>
            <a:picLocks noChangeAspect="1"/>
          </p:cNvPicPr>
          <p:nvPr/>
        </p:nvPicPr>
        <p:blipFill>
          <a:blip r:embed="rId4"/>
          <a:stretch>
            <a:fillRect/>
          </a:stretch>
        </p:blipFill>
        <p:spPr>
          <a:xfrm>
            <a:off x="2498387" y="4757804"/>
            <a:ext cx="6553200" cy="135890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3156" y="1624329"/>
            <a:ext cx="5483232" cy="4616909"/>
          </a:xfrm>
          <a:prstGeom prst="rect">
            <a:avLst/>
          </a:prstGeom>
          <a:ln>
            <a:solidFill>
              <a:srgbClr val="121619"/>
            </a:solidFill>
            <a:prstDash val="solid"/>
          </a:ln>
        </p:spPr>
        <p:txBody>
          <a:bodyPr vert="horz" lIns="91440" tIns="45720" rIns="91440" bIns="45720" rtlCol="0" anchor="t">
            <a:normAutofit/>
          </a:bodyPr>
          <a:lstStyle/>
          <a:p>
            <a:r>
              <a:rPr lang="en-US" sz="1400" dirty="0">
                <a:solidFill>
                  <a:srgbClr val="121619"/>
                </a:solidFill>
              </a:rPr>
              <a:t>Construct a dataset using the data obtained and combine the columns into a dictionary:</a:t>
            </a: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pPr marL="0" indent="0">
              <a:buNone/>
            </a:pPr>
            <a:endParaRPr lang="en-US" sz="1400" dirty="0">
              <a:solidFill>
                <a:srgbClr val="121619"/>
              </a:solidFill>
            </a:endParaRPr>
          </a:p>
          <a:p>
            <a:pPr marL="0" indent="0">
              <a:buNone/>
            </a:pPr>
            <a:endParaRPr lang="en-US" sz="1400" dirty="0">
              <a:solidFill>
                <a:srgbClr val="121619"/>
              </a:solidFill>
            </a:endParaRPr>
          </a:p>
          <a:p>
            <a:r>
              <a:rPr lang="en-US" sz="1400" dirty="0">
                <a:solidFill>
                  <a:srgbClr val="121619"/>
                </a:solidFill>
              </a:rPr>
              <a:t> Filter the data frame and export as a CSV</a:t>
            </a:r>
            <a:endParaRPr lang="en-US" sz="2200" dirty="0">
              <a:solidFill>
                <a:srgbClr val="121619"/>
              </a:solidFill>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85609"/>
            <a:ext cx="5089524" cy="4440541"/>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Request Rocket Launch Data from Space X:</a:t>
            </a:r>
          </a:p>
          <a:p>
            <a:pPr>
              <a:lnSpc>
                <a:spcPct val="100000"/>
              </a:lnSpc>
              <a:spcBef>
                <a:spcPts val="1400"/>
              </a:spcBef>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Normalize response to a JSON. file and convert the JSON result into a data frame: </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Employ </a:t>
            </a:r>
            <a:r>
              <a:rPr lang="en-US" sz="1400" i="1" dirty="0">
                <a:solidFill>
                  <a:schemeClr val="accent3">
                    <a:lumMod val="25000"/>
                  </a:schemeClr>
                </a:solidFill>
              </a:rPr>
              <a:t>get </a:t>
            </a:r>
            <a:r>
              <a:rPr lang="en-US" sz="1400" dirty="0">
                <a:solidFill>
                  <a:schemeClr val="accent3">
                    <a:lumMod val="25000"/>
                  </a:schemeClr>
                </a:solidFill>
              </a:rPr>
              <a:t>functions to clean data:</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endParaRPr lang="en-US" sz="1400" dirty="0"/>
          </a:p>
          <a:p>
            <a:endParaRPr lang="en-US"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3F7690F-2EDC-BB80-0A8E-A4AB2EAE9244}"/>
              </a:ext>
            </a:extLst>
          </p:cNvPr>
          <p:cNvPicPr>
            <a:picLocks noChangeAspect="1"/>
          </p:cNvPicPr>
          <p:nvPr/>
        </p:nvPicPr>
        <p:blipFill>
          <a:blip r:embed="rId5"/>
          <a:stretch>
            <a:fillRect/>
          </a:stretch>
        </p:blipFill>
        <p:spPr>
          <a:xfrm>
            <a:off x="1048290" y="1864739"/>
            <a:ext cx="3513958" cy="931411"/>
          </a:xfrm>
          <a:prstGeom prst="rect">
            <a:avLst/>
          </a:prstGeom>
        </p:spPr>
      </p:pic>
      <p:pic>
        <p:nvPicPr>
          <p:cNvPr id="11" name="Picture 10">
            <a:extLst>
              <a:ext uri="{FF2B5EF4-FFF2-40B4-BE49-F238E27FC236}">
                <a16:creationId xmlns:a16="http://schemas.microsoft.com/office/drawing/2014/main" id="{422FD0D8-BCE2-84FA-F0C3-B7F486797142}"/>
              </a:ext>
            </a:extLst>
          </p:cNvPr>
          <p:cNvPicPr>
            <a:picLocks noChangeAspect="1"/>
          </p:cNvPicPr>
          <p:nvPr/>
        </p:nvPicPr>
        <p:blipFill>
          <a:blip r:embed="rId6"/>
          <a:stretch>
            <a:fillRect/>
          </a:stretch>
        </p:blipFill>
        <p:spPr>
          <a:xfrm>
            <a:off x="1048290" y="3345535"/>
            <a:ext cx="3803906" cy="304800"/>
          </a:xfrm>
          <a:prstGeom prst="rect">
            <a:avLst/>
          </a:prstGeom>
        </p:spPr>
      </p:pic>
      <p:pic>
        <p:nvPicPr>
          <p:cNvPr id="13" name="Picture 12">
            <a:extLst>
              <a:ext uri="{FF2B5EF4-FFF2-40B4-BE49-F238E27FC236}">
                <a16:creationId xmlns:a16="http://schemas.microsoft.com/office/drawing/2014/main" id="{65053DB2-C2DD-6092-BA78-28CD6A861173}"/>
              </a:ext>
            </a:extLst>
          </p:cNvPr>
          <p:cNvPicPr>
            <a:picLocks noChangeAspect="1"/>
          </p:cNvPicPr>
          <p:nvPr/>
        </p:nvPicPr>
        <p:blipFill>
          <a:blip r:embed="rId7"/>
          <a:stretch>
            <a:fillRect/>
          </a:stretch>
        </p:blipFill>
        <p:spPr>
          <a:xfrm>
            <a:off x="1066800" y="4096771"/>
            <a:ext cx="2298700" cy="304800"/>
          </a:xfrm>
          <a:prstGeom prst="rect">
            <a:avLst/>
          </a:prstGeom>
        </p:spPr>
      </p:pic>
      <p:pic>
        <p:nvPicPr>
          <p:cNvPr id="15" name="Picture 14">
            <a:extLst>
              <a:ext uri="{FF2B5EF4-FFF2-40B4-BE49-F238E27FC236}">
                <a16:creationId xmlns:a16="http://schemas.microsoft.com/office/drawing/2014/main" id="{4F81160E-DB7D-D1C1-8096-054F154FC672}"/>
              </a:ext>
            </a:extLst>
          </p:cNvPr>
          <p:cNvPicPr>
            <a:picLocks noChangeAspect="1"/>
          </p:cNvPicPr>
          <p:nvPr/>
        </p:nvPicPr>
        <p:blipFill>
          <a:blip r:embed="rId8"/>
          <a:stretch>
            <a:fillRect/>
          </a:stretch>
        </p:blipFill>
        <p:spPr>
          <a:xfrm>
            <a:off x="3446088" y="4091768"/>
            <a:ext cx="1955800" cy="304800"/>
          </a:xfrm>
          <a:prstGeom prst="rect">
            <a:avLst/>
          </a:prstGeom>
        </p:spPr>
      </p:pic>
      <p:pic>
        <p:nvPicPr>
          <p:cNvPr id="17" name="Picture 16">
            <a:extLst>
              <a:ext uri="{FF2B5EF4-FFF2-40B4-BE49-F238E27FC236}">
                <a16:creationId xmlns:a16="http://schemas.microsoft.com/office/drawing/2014/main" id="{864B08DC-C9F6-EA34-3EBE-F5A236840F1D}"/>
              </a:ext>
            </a:extLst>
          </p:cNvPr>
          <p:cNvPicPr>
            <a:picLocks noChangeAspect="1"/>
          </p:cNvPicPr>
          <p:nvPr/>
        </p:nvPicPr>
        <p:blipFill>
          <a:blip r:embed="rId9"/>
          <a:stretch>
            <a:fillRect/>
          </a:stretch>
        </p:blipFill>
        <p:spPr>
          <a:xfrm>
            <a:off x="1066800" y="4507705"/>
            <a:ext cx="1955800" cy="304800"/>
          </a:xfrm>
          <a:prstGeom prst="rect">
            <a:avLst/>
          </a:prstGeom>
        </p:spPr>
      </p:pic>
      <p:pic>
        <p:nvPicPr>
          <p:cNvPr id="19" name="Picture 18">
            <a:extLst>
              <a:ext uri="{FF2B5EF4-FFF2-40B4-BE49-F238E27FC236}">
                <a16:creationId xmlns:a16="http://schemas.microsoft.com/office/drawing/2014/main" id="{B094A8AB-93F1-3A40-8706-634C467AECF2}"/>
              </a:ext>
            </a:extLst>
          </p:cNvPr>
          <p:cNvPicPr>
            <a:picLocks noChangeAspect="1"/>
          </p:cNvPicPr>
          <p:nvPr/>
        </p:nvPicPr>
        <p:blipFill>
          <a:blip r:embed="rId10"/>
          <a:stretch>
            <a:fillRect/>
          </a:stretch>
        </p:blipFill>
        <p:spPr>
          <a:xfrm>
            <a:off x="3446088" y="4504520"/>
            <a:ext cx="1619926" cy="305204"/>
          </a:xfrm>
          <a:prstGeom prst="rect">
            <a:avLst/>
          </a:prstGeom>
        </p:spPr>
      </p:pic>
      <p:pic>
        <p:nvPicPr>
          <p:cNvPr id="21" name="Picture 20">
            <a:extLst>
              <a:ext uri="{FF2B5EF4-FFF2-40B4-BE49-F238E27FC236}">
                <a16:creationId xmlns:a16="http://schemas.microsoft.com/office/drawing/2014/main" id="{45128919-C35D-DD40-0EDE-07BB96AD87E2}"/>
              </a:ext>
            </a:extLst>
          </p:cNvPr>
          <p:cNvPicPr>
            <a:picLocks noChangeAspect="1"/>
          </p:cNvPicPr>
          <p:nvPr/>
        </p:nvPicPr>
        <p:blipFill>
          <a:blip r:embed="rId11"/>
          <a:stretch>
            <a:fillRect/>
          </a:stretch>
        </p:blipFill>
        <p:spPr>
          <a:xfrm>
            <a:off x="6127140" y="2113425"/>
            <a:ext cx="3587981" cy="2616236"/>
          </a:xfrm>
          <a:prstGeom prst="rect">
            <a:avLst/>
          </a:prstGeom>
        </p:spPr>
      </p:pic>
      <p:pic>
        <p:nvPicPr>
          <p:cNvPr id="23" name="Picture 22">
            <a:extLst>
              <a:ext uri="{FF2B5EF4-FFF2-40B4-BE49-F238E27FC236}">
                <a16:creationId xmlns:a16="http://schemas.microsoft.com/office/drawing/2014/main" id="{422DD88A-39BF-0F93-1D9E-579C66B203B0}"/>
              </a:ext>
            </a:extLst>
          </p:cNvPr>
          <p:cNvPicPr>
            <a:picLocks noChangeAspect="1"/>
          </p:cNvPicPr>
          <p:nvPr/>
        </p:nvPicPr>
        <p:blipFill>
          <a:blip r:embed="rId12"/>
          <a:stretch>
            <a:fillRect/>
          </a:stretch>
        </p:blipFill>
        <p:spPr>
          <a:xfrm>
            <a:off x="6137076" y="4915634"/>
            <a:ext cx="3587981" cy="244635"/>
          </a:xfrm>
          <a:prstGeom prst="rect">
            <a:avLst/>
          </a:prstGeom>
        </p:spPr>
      </p:pic>
      <p:pic>
        <p:nvPicPr>
          <p:cNvPr id="25" name="Picture 24">
            <a:extLst>
              <a:ext uri="{FF2B5EF4-FFF2-40B4-BE49-F238E27FC236}">
                <a16:creationId xmlns:a16="http://schemas.microsoft.com/office/drawing/2014/main" id="{51C2F800-0865-7F7A-310A-BECA43537B1B}"/>
              </a:ext>
            </a:extLst>
          </p:cNvPr>
          <p:cNvPicPr>
            <a:picLocks noChangeAspect="1"/>
          </p:cNvPicPr>
          <p:nvPr/>
        </p:nvPicPr>
        <p:blipFill>
          <a:blip r:embed="rId13"/>
          <a:stretch>
            <a:fillRect/>
          </a:stretch>
        </p:blipFill>
        <p:spPr>
          <a:xfrm>
            <a:off x="6137077" y="5682555"/>
            <a:ext cx="4378524" cy="191506"/>
          </a:xfrm>
          <a:prstGeom prst="rect">
            <a:avLst/>
          </a:prstGeom>
        </p:spPr>
      </p:pic>
      <p:pic>
        <p:nvPicPr>
          <p:cNvPr id="27" name="Picture 26">
            <a:extLst>
              <a:ext uri="{FF2B5EF4-FFF2-40B4-BE49-F238E27FC236}">
                <a16:creationId xmlns:a16="http://schemas.microsoft.com/office/drawing/2014/main" id="{ACD5B9CB-3700-A529-FD3F-E758486A63F7}"/>
              </a:ext>
            </a:extLst>
          </p:cNvPr>
          <p:cNvPicPr>
            <a:picLocks noChangeAspect="1"/>
          </p:cNvPicPr>
          <p:nvPr/>
        </p:nvPicPr>
        <p:blipFill>
          <a:blip r:embed="rId14"/>
          <a:stretch>
            <a:fillRect/>
          </a:stretch>
        </p:blipFill>
        <p:spPr>
          <a:xfrm>
            <a:off x="6127140" y="5927762"/>
            <a:ext cx="4685624" cy="19562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400" dirty="0">
                <a:solidFill>
                  <a:schemeClr val="accent3">
                    <a:lumMod val="25000"/>
                  </a:schemeClr>
                </a:solidFill>
              </a:rPr>
              <a:t>Retrieve response from HTML:</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Create a </a:t>
            </a:r>
            <a:r>
              <a:rPr lang="en-US" sz="1400" dirty="0" err="1">
                <a:solidFill>
                  <a:schemeClr val="accent3">
                    <a:lumMod val="25000"/>
                  </a:schemeClr>
                </a:solidFill>
              </a:rPr>
              <a:t>BeautifulSoup</a:t>
            </a:r>
            <a:r>
              <a:rPr lang="en-US" sz="1400" dirty="0">
                <a:solidFill>
                  <a:schemeClr val="accent3">
                    <a:lumMod val="25000"/>
                  </a:schemeClr>
                </a:solidFill>
              </a:rPr>
              <a:t> object:</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Find all tables and assign the result to a List:</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Extract Individual column name</a:t>
            </a: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121619"/>
            </a:solidFill>
            <a:prstDash val="solid"/>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121619"/>
                </a:solidFill>
              </a:rPr>
              <a:t>Create an Empty Dictionary with Keys</a:t>
            </a:r>
          </a:p>
          <a:p>
            <a:pPr marL="0" indent="0">
              <a:buNone/>
            </a:pPr>
            <a:endParaRPr lang="en-US" sz="1400" dirty="0">
              <a:solidFill>
                <a:srgbClr val="121619"/>
              </a:solidFill>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5BA85FD3-4BDD-4BF1-4271-10976EF010C5}"/>
              </a:ext>
            </a:extLst>
          </p:cNvPr>
          <p:cNvPicPr>
            <a:picLocks noChangeAspect="1"/>
          </p:cNvPicPr>
          <p:nvPr/>
        </p:nvPicPr>
        <p:blipFill>
          <a:blip r:embed="rId5"/>
          <a:stretch>
            <a:fillRect/>
          </a:stretch>
        </p:blipFill>
        <p:spPr>
          <a:xfrm>
            <a:off x="922411" y="2203687"/>
            <a:ext cx="3338304" cy="209956"/>
          </a:xfrm>
          <a:prstGeom prst="rect">
            <a:avLst/>
          </a:prstGeom>
        </p:spPr>
      </p:pic>
      <p:pic>
        <p:nvPicPr>
          <p:cNvPr id="9" name="Picture 8">
            <a:extLst>
              <a:ext uri="{FF2B5EF4-FFF2-40B4-BE49-F238E27FC236}">
                <a16:creationId xmlns:a16="http://schemas.microsoft.com/office/drawing/2014/main" id="{7FD48203-EA6F-68DA-6891-D1AD5DE39284}"/>
              </a:ext>
            </a:extLst>
          </p:cNvPr>
          <p:cNvPicPr>
            <a:picLocks noChangeAspect="1"/>
          </p:cNvPicPr>
          <p:nvPr/>
        </p:nvPicPr>
        <p:blipFill>
          <a:blip r:embed="rId6"/>
          <a:stretch>
            <a:fillRect/>
          </a:stretch>
        </p:blipFill>
        <p:spPr>
          <a:xfrm>
            <a:off x="922411" y="2971317"/>
            <a:ext cx="3338304" cy="225978"/>
          </a:xfrm>
          <a:prstGeom prst="rect">
            <a:avLst/>
          </a:prstGeom>
        </p:spPr>
      </p:pic>
      <p:pic>
        <p:nvPicPr>
          <p:cNvPr id="12" name="Picture 11">
            <a:extLst>
              <a:ext uri="{FF2B5EF4-FFF2-40B4-BE49-F238E27FC236}">
                <a16:creationId xmlns:a16="http://schemas.microsoft.com/office/drawing/2014/main" id="{F53AC4E8-4716-898C-316E-E8A53CF4348D}"/>
              </a:ext>
            </a:extLst>
          </p:cNvPr>
          <p:cNvPicPr>
            <a:picLocks noChangeAspect="1"/>
          </p:cNvPicPr>
          <p:nvPr/>
        </p:nvPicPr>
        <p:blipFill>
          <a:blip r:embed="rId7"/>
          <a:stretch>
            <a:fillRect/>
          </a:stretch>
        </p:blipFill>
        <p:spPr>
          <a:xfrm>
            <a:off x="922411" y="3777132"/>
            <a:ext cx="2949198" cy="237664"/>
          </a:xfrm>
          <a:prstGeom prst="rect">
            <a:avLst/>
          </a:prstGeom>
        </p:spPr>
      </p:pic>
      <p:pic>
        <p:nvPicPr>
          <p:cNvPr id="14" name="Picture 13">
            <a:extLst>
              <a:ext uri="{FF2B5EF4-FFF2-40B4-BE49-F238E27FC236}">
                <a16:creationId xmlns:a16="http://schemas.microsoft.com/office/drawing/2014/main" id="{407DFE8F-284A-DE61-58F9-04EBCD77E16C}"/>
              </a:ext>
            </a:extLst>
          </p:cNvPr>
          <p:cNvPicPr>
            <a:picLocks noChangeAspect="1"/>
          </p:cNvPicPr>
          <p:nvPr/>
        </p:nvPicPr>
        <p:blipFill>
          <a:blip r:embed="rId8"/>
          <a:stretch>
            <a:fillRect/>
          </a:stretch>
        </p:blipFill>
        <p:spPr>
          <a:xfrm>
            <a:off x="922411" y="4396061"/>
            <a:ext cx="2763754" cy="929551"/>
          </a:xfrm>
          <a:prstGeom prst="rect">
            <a:avLst/>
          </a:prstGeom>
        </p:spPr>
      </p:pic>
      <p:pic>
        <p:nvPicPr>
          <p:cNvPr id="20" name="Picture 19">
            <a:extLst>
              <a:ext uri="{FF2B5EF4-FFF2-40B4-BE49-F238E27FC236}">
                <a16:creationId xmlns:a16="http://schemas.microsoft.com/office/drawing/2014/main" id="{056E4BD1-5DA8-7898-0E05-BC55C0DC4056}"/>
              </a:ext>
            </a:extLst>
          </p:cNvPr>
          <p:cNvPicPr>
            <a:picLocks noChangeAspect="1"/>
          </p:cNvPicPr>
          <p:nvPr/>
        </p:nvPicPr>
        <p:blipFill>
          <a:blip r:embed="rId9"/>
          <a:stretch>
            <a:fillRect/>
          </a:stretch>
        </p:blipFill>
        <p:spPr>
          <a:xfrm>
            <a:off x="6180211" y="2037773"/>
            <a:ext cx="2623321" cy="2754926"/>
          </a:xfrm>
          <a:prstGeom prst="rect">
            <a:avLst/>
          </a:prstGeom>
        </p:spPr>
      </p:pic>
      <p:sp>
        <p:nvSpPr>
          <p:cNvPr id="23" name="TextBox 22">
            <a:extLst>
              <a:ext uri="{FF2B5EF4-FFF2-40B4-BE49-F238E27FC236}">
                <a16:creationId xmlns:a16="http://schemas.microsoft.com/office/drawing/2014/main" id="{205977A1-9249-08D2-3E26-27F7CE78AA98}"/>
              </a:ext>
            </a:extLst>
          </p:cNvPr>
          <p:cNvSpPr txBox="1"/>
          <p:nvPr/>
        </p:nvSpPr>
        <p:spPr>
          <a:xfrm>
            <a:off x="5929623" y="4873558"/>
            <a:ext cx="4546053"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121619"/>
                </a:solidFill>
              </a:rPr>
              <a:t>Create a Data Frame by parsing the Launch HTML Tables</a:t>
            </a:r>
          </a:p>
          <a:p>
            <a:pPr marL="285750" indent="-285750">
              <a:buFont typeface="Arial" panose="020B0604020202020204" pitchFamily="34" charset="0"/>
              <a:buChar char="•"/>
            </a:pPr>
            <a:r>
              <a:rPr lang="en-US" sz="1400" dirty="0">
                <a:solidFill>
                  <a:srgbClr val="121619"/>
                </a:solidFill>
              </a:rPr>
              <a:t>Create a Data Frame and Export it as a CSV</a:t>
            </a:r>
          </a:p>
          <a:p>
            <a:r>
              <a:rPr lang="en-US" sz="1400" dirty="0"/>
              <a:t> </a:t>
            </a:r>
          </a:p>
        </p:txBody>
      </p:sp>
      <p:pic>
        <p:nvPicPr>
          <p:cNvPr id="25" name="Picture 24">
            <a:extLst>
              <a:ext uri="{FF2B5EF4-FFF2-40B4-BE49-F238E27FC236}">
                <a16:creationId xmlns:a16="http://schemas.microsoft.com/office/drawing/2014/main" id="{5A9A3108-CF41-E9AD-1A4E-BA35DC554E91}"/>
              </a:ext>
            </a:extLst>
          </p:cNvPr>
          <p:cNvPicPr>
            <a:picLocks noChangeAspect="1"/>
          </p:cNvPicPr>
          <p:nvPr/>
        </p:nvPicPr>
        <p:blipFill>
          <a:blip r:embed="rId10"/>
          <a:stretch>
            <a:fillRect/>
          </a:stretch>
        </p:blipFill>
        <p:spPr>
          <a:xfrm>
            <a:off x="6180211" y="5344888"/>
            <a:ext cx="2534561" cy="271139"/>
          </a:xfrm>
          <a:prstGeom prst="rect">
            <a:avLst/>
          </a:prstGeom>
        </p:spPr>
      </p:pic>
      <p:pic>
        <p:nvPicPr>
          <p:cNvPr id="27" name="Picture 26">
            <a:extLst>
              <a:ext uri="{FF2B5EF4-FFF2-40B4-BE49-F238E27FC236}">
                <a16:creationId xmlns:a16="http://schemas.microsoft.com/office/drawing/2014/main" id="{725BC543-CD13-A962-6150-A59D7CA3CEBA}"/>
              </a:ext>
            </a:extLst>
          </p:cNvPr>
          <p:cNvPicPr>
            <a:picLocks noChangeAspect="1"/>
          </p:cNvPicPr>
          <p:nvPr/>
        </p:nvPicPr>
        <p:blipFill>
          <a:blip r:embed="rId11"/>
          <a:stretch>
            <a:fillRect/>
          </a:stretch>
        </p:blipFill>
        <p:spPr>
          <a:xfrm>
            <a:off x="6180211" y="5680457"/>
            <a:ext cx="4546053" cy="23812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4527</TotalTime>
  <Words>2878</Words>
  <Application>Microsoft Macintosh PowerPoint</Application>
  <PresentationFormat>Widescreen</PresentationFormat>
  <Paragraphs>425</Paragraphs>
  <Slides>48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investments.alt@gmail.com</cp:lastModifiedBy>
  <cp:revision>231</cp:revision>
  <dcterms:created xsi:type="dcterms:W3CDTF">2021-04-29T18:58:34Z</dcterms:created>
  <dcterms:modified xsi:type="dcterms:W3CDTF">2022-05-20T11:59:37Z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